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8" r:id="rId4"/>
    <p:sldId id="267" r:id="rId5"/>
    <p:sldId id="285" r:id="rId6"/>
    <p:sldId id="266" r:id="rId7"/>
    <p:sldId id="269" r:id="rId8"/>
    <p:sldId id="283" r:id="rId9"/>
    <p:sldId id="274" r:id="rId10"/>
    <p:sldId id="260" r:id="rId11"/>
    <p:sldId id="275" r:id="rId12"/>
    <p:sldId id="284" r:id="rId13"/>
    <p:sldId id="277" r:id="rId14"/>
    <p:sldId id="286" r:id="rId15"/>
    <p:sldId id="321" r:id="rId16"/>
    <p:sldId id="276" r:id="rId17"/>
    <p:sldId id="280" r:id="rId18"/>
    <p:sldId id="323" r:id="rId19"/>
    <p:sldId id="322" r:id="rId20"/>
    <p:sldId id="324" r:id="rId21"/>
    <p:sldId id="287" r:id="rId22"/>
    <p:sldId id="281" r:id="rId23"/>
    <p:sldId id="326" r:id="rId24"/>
    <p:sldId id="325" r:id="rId25"/>
    <p:sldId id="288" r:id="rId26"/>
    <p:sldId id="289" r:id="rId27"/>
    <p:sldId id="290" r:id="rId28"/>
    <p:sldId id="291" r:id="rId29"/>
    <p:sldId id="292" r:id="rId30"/>
    <p:sldId id="278" r:id="rId31"/>
    <p:sldId id="293" r:id="rId32"/>
    <p:sldId id="295" r:id="rId33"/>
    <p:sldId id="296" r:id="rId34"/>
    <p:sldId id="297" r:id="rId35"/>
    <p:sldId id="327" r:id="rId36"/>
    <p:sldId id="328" r:id="rId37"/>
    <p:sldId id="330" r:id="rId38"/>
    <p:sldId id="331" r:id="rId39"/>
    <p:sldId id="303" r:id="rId40"/>
    <p:sldId id="304" r:id="rId41"/>
    <p:sldId id="305" r:id="rId42"/>
    <p:sldId id="307" r:id="rId43"/>
    <p:sldId id="308" r:id="rId44"/>
    <p:sldId id="309" r:id="rId45"/>
    <p:sldId id="310" r:id="rId46"/>
    <p:sldId id="311" r:id="rId47"/>
    <p:sldId id="332" r:id="rId48"/>
    <p:sldId id="313" r:id="rId49"/>
    <p:sldId id="314" r:id="rId50"/>
    <p:sldId id="315" r:id="rId51"/>
    <p:sldId id="319" r:id="rId52"/>
    <p:sldId id="318" r:id="rId53"/>
    <p:sldId id="320" r:id="rId54"/>
    <p:sldId id="261" r:id="rId55"/>
    <p:sldId id="262" r:id="rId56"/>
  </p:sldIdLst>
  <p:sldSz cx="12192000" cy="6858000"/>
  <p:notesSz cx="6858000" cy="9144000"/>
  <p:embeddedFontLst>
    <p:embeddedFont>
      <p:font typeface="에스코어 드림 2 ExtraLight" panose="020B0203030302020204" pitchFamily="34" charset="-127"/>
      <p:regular r:id="rId57"/>
    </p:embeddedFont>
    <p:embeddedFont>
      <p:font typeface="에스코어 드림 4 Regular" panose="020B0203030302020204" pitchFamily="34" charset="-127"/>
      <p:regular r:id="rId58"/>
    </p:embeddedFont>
    <p:embeddedFont>
      <p:font typeface="에스코어 드림 9 Black" panose="020B0503030302020204" pitchFamily="34" charset="-127"/>
      <p:bold r:id="rId59"/>
    </p:embeddedFont>
    <p:embeddedFont>
      <p:font typeface="맑은 고딕" panose="020B0503020000020004" pitchFamily="34" charset="-127"/>
      <p:regular r:id="rId60"/>
      <p:bold r:id="rId61"/>
    </p:embeddedFont>
    <p:embeddedFont>
      <p:font typeface="S-Core Dream 5 Medium" panose="020B0503030302020204" pitchFamily="34" charset="-127"/>
      <p:regular r:id="rId62"/>
    </p:embeddedFont>
    <p:embeddedFont>
      <p:font typeface="S-Core Dream 8 Heavy" panose="020B0503030302020204" pitchFamily="34" charset="-127"/>
      <p:bold r:id="rId63"/>
    </p:embeddedFont>
    <p:embeddedFont>
      <p:font typeface="S-Core Dream 9 Black" panose="020B0503030302020204" pitchFamily="34" charset="-127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7106" userDrawn="1">
          <p15:clr>
            <a:srgbClr val="A4A3A4"/>
          </p15:clr>
        </p15:guide>
        <p15:guide id="4" orient="horz" pos="3929" userDrawn="1">
          <p15:clr>
            <a:srgbClr val="A4A3A4"/>
          </p15:clr>
        </p15:guide>
        <p15:guide id="5" pos="16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1D1D1"/>
    <a:srgbClr val="ADADAD"/>
    <a:srgbClr val="E2E2E2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6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216" y="1208"/>
      </p:cViewPr>
      <p:guideLst>
        <p:guide orient="horz" pos="414"/>
        <p:guide pos="574"/>
        <p:guide pos="7106"/>
        <p:guide orient="horz" pos="3929"/>
        <p:guide pos="1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A5849-BB28-F136-36F7-988612EB8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83ED7-5B19-8649-02C1-03F2E0B5B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E54A5-F145-1264-CE21-A9D21DF5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91B1FF-C089-4738-6468-B3ABF316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BF828-1E83-7210-EE5B-D8D27600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21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8887B-686C-00E9-CAA9-A9D30123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E95202-9EB8-E3BA-8F74-8D6F90FD2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3E5AC-0900-24CA-D31E-32DEB01B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0945E-5A49-5B82-4025-51148A620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FF476-8B57-7778-1A2D-DBBA5421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56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7A47E2-0E3F-429C-78DC-00E826072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718B21-876F-2EEE-C473-78A5DE9AD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1EF3F-44A5-5E0E-A81E-FCC9A5AD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2CDD7-8714-CD00-9C86-5D1957F7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EFD7D-EFDE-D2C5-82F4-997B5A11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5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8345E-2251-EFC7-789A-1269449E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516F0-E348-5AA6-6A89-C67531386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34A13-8D6E-620C-2914-3C18A074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CF4B4-456D-0942-B532-2E775365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0AD79-B7B9-1801-F892-E02E30F8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98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DCE30-58B0-9A73-A306-BAD56474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B94014-4F74-523F-22E7-1CD0331B3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4548AA-C507-031E-D471-2CBC3AAD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ABD8B-2491-EC9D-FB5C-63F6BD1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EE87A-1094-1082-4393-E9ABD7D1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707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5E96D-8DC3-837D-7540-517E315C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196A5-FBB8-53AB-9EDE-E88EF3755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AB95F1-90F0-E836-DE0A-A286EAAFA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DF1041-718D-5A95-617B-392FC5593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12F3EC-B435-8FF4-CFC6-E7F23A3E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B15CBE-7847-F616-019C-09EE4174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39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D4C88-C4D3-ACD6-F928-0A0D435D7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3F3D0F-81D0-7546-0C9C-EEDC59685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096CC6-4393-D696-4DD5-FDF91C704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39CC99-07F8-4D0B-9CF5-8F359BE49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B3750D-2D90-B33B-D683-93FD5DA43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33139C-41B2-F4CB-248E-3AF69C79A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4CEC31-4430-06D4-B623-83FDEFD1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EAD20E-D797-3A33-B515-A0D47ACA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DAF28-E73C-C7B1-195A-8196BE2B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F35CD-BFED-5C90-CB39-2C1C9AC4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9FBA0E-01EA-ACDA-1664-0DC1C611D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F79DD0-A18E-2F59-BC92-274E4F3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16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4EB4C0-7FBA-5770-4D31-80DE86ED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F81FA4-6E67-A476-EDCC-F56073DE0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4EE2B-F603-8437-E698-4B0DE5E1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3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32F3D-007C-4E64-12FA-6D1BB69B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701F3-B590-E139-D695-B6DA4780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C5F694-8C06-D9A7-B6F8-AB721272A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79AEA8-6691-CD83-D57A-116C24C4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911722-C699-B472-0860-D586B238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B91023-7952-3A25-E9B5-D9E1AE3E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0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311E1-9397-8F9B-838C-4971B88D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EEC1DA-E0DD-3347-38DD-C2C35CA87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28B149-1290-9094-4B5B-B781669CC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305AB1-4782-35B5-E747-4F755022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FC0865-247E-1E6D-C1A3-2D1BBE4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C832DB-28A5-3838-1B2A-5FFB3796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F0C329-EEEC-197C-74F6-FFCAC909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FD598-340F-60F6-B5E2-8CF832B05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D0497-981A-A901-4E59-BB2784CF1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566B8-DBFD-413F-A45C-A7C5184EB8C8}" type="datetimeFigureOut">
              <a:rPr lang="ko-KR" altLang="en-US" smtClean="0"/>
              <a:t>2024. 5. 7.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43BFBB-978E-A847-604B-06073F148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D6B51-FBFA-0B67-3083-A278A501E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926BA-A755-44FF-8F7C-8A24C1D10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1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1676933" y="2505115"/>
            <a:ext cx="75536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Time-Series.</a:t>
            </a:r>
            <a:endParaRPr lang="ko-KR" altLang="en-US" sz="105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706278" y="4478709"/>
            <a:ext cx="238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</a:t>
            </a:r>
          </a:p>
          <a:p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2B0E29-E364-A17F-7160-F91FD351EC64}"/>
              </a:ext>
            </a:extLst>
          </p:cNvPr>
          <p:cNvSpPr/>
          <p:nvPr/>
        </p:nvSpPr>
        <p:spPr>
          <a:xfrm>
            <a:off x="1828801" y="5854871"/>
            <a:ext cx="2964656" cy="21412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BFC24-BF9F-C87C-0F26-388E8FE639E7}"/>
              </a:ext>
            </a:extLst>
          </p:cNvPr>
          <p:cNvSpPr txBox="1"/>
          <p:nvPr/>
        </p:nvSpPr>
        <p:spPr>
          <a:xfrm>
            <a:off x="1839413" y="5745146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9F9F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BY TAE YOUNG</a:t>
            </a:r>
            <a:endParaRPr lang="ko-KR" altLang="en-US" sz="2400" dirty="0">
              <a:solidFill>
                <a:srgbClr val="F9F9F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5E90F9-A46B-736C-4D48-DF1ED1907BD9}"/>
              </a:ext>
            </a:extLst>
          </p:cNvPr>
          <p:cNvSpPr/>
          <p:nvPr/>
        </p:nvSpPr>
        <p:spPr>
          <a:xfrm>
            <a:off x="1828801" y="0"/>
            <a:ext cx="2964656" cy="2103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20D96AE-3B0B-F1AF-2D29-3101C1F60BC7}"/>
              </a:ext>
            </a:extLst>
          </p:cNvPr>
          <p:cNvCxnSpPr>
            <a:cxnSpLocks/>
          </p:cNvCxnSpPr>
          <p:nvPr/>
        </p:nvCxnSpPr>
        <p:spPr>
          <a:xfrm>
            <a:off x="1813554" y="1929383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4D95F-1C87-3416-A9E4-F3DFF050934C}"/>
              </a:ext>
            </a:extLst>
          </p:cNvPr>
          <p:cNvCxnSpPr>
            <a:cxnSpLocks/>
          </p:cNvCxnSpPr>
          <p:nvPr/>
        </p:nvCxnSpPr>
        <p:spPr>
          <a:xfrm>
            <a:off x="1813554" y="1791635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41AB4A7-D61C-0A19-ECD2-4AE9607EC12C}"/>
              </a:ext>
            </a:extLst>
          </p:cNvPr>
          <p:cNvCxnSpPr>
            <a:cxnSpLocks/>
          </p:cNvCxnSpPr>
          <p:nvPr/>
        </p:nvCxnSpPr>
        <p:spPr>
          <a:xfrm>
            <a:off x="1813554" y="1653889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22910-73D7-6F5B-BAD3-A8D6A19A78C0}"/>
              </a:ext>
            </a:extLst>
          </p:cNvPr>
          <p:cNvCxnSpPr>
            <a:cxnSpLocks/>
          </p:cNvCxnSpPr>
          <p:nvPr/>
        </p:nvCxnSpPr>
        <p:spPr>
          <a:xfrm>
            <a:off x="1813554" y="1516143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DCE484F-0E62-C7A0-F866-F0EF2B42A0A9}"/>
              </a:ext>
            </a:extLst>
          </p:cNvPr>
          <p:cNvCxnSpPr>
            <a:cxnSpLocks/>
          </p:cNvCxnSpPr>
          <p:nvPr/>
        </p:nvCxnSpPr>
        <p:spPr>
          <a:xfrm>
            <a:off x="1813554" y="1378397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AD5463-DC3B-442D-14C4-2AA8E334E16F}"/>
              </a:ext>
            </a:extLst>
          </p:cNvPr>
          <p:cNvCxnSpPr>
            <a:cxnSpLocks/>
          </p:cNvCxnSpPr>
          <p:nvPr/>
        </p:nvCxnSpPr>
        <p:spPr>
          <a:xfrm>
            <a:off x="1813554" y="1240651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B6175EE-B5A9-D0BC-0CB4-B596FB298D92}"/>
              </a:ext>
            </a:extLst>
          </p:cNvPr>
          <p:cNvCxnSpPr>
            <a:cxnSpLocks/>
          </p:cNvCxnSpPr>
          <p:nvPr/>
        </p:nvCxnSpPr>
        <p:spPr>
          <a:xfrm>
            <a:off x="1813554" y="1102905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BA4E914-6829-ACE8-4E74-D5B078D8D114}"/>
              </a:ext>
            </a:extLst>
          </p:cNvPr>
          <p:cNvCxnSpPr>
            <a:cxnSpLocks/>
          </p:cNvCxnSpPr>
          <p:nvPr/>
        </p:nvCxnSpPr>
        <p:spPr>
          <a:xfrm>
            <a:off x="1813554" y="965159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B4E055-4036-ACA9-4305-E03938F09C8D}"/>
              </a:ext>
            </a:extLst>
          </p:cNvPr>
          <p:cNvCxnSpPr>
            <a:cxnSpLocks/>
          </p:cNvCxnSpPr>
          <p:nvPr/>
        </p:nvCxnSpPr>
        <p:spPr>
          <a:xfrm>
            <a:off x="1813554" y="827413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0A32AE5-4779-F4FD-2E7D-974C2642E150}"/>
              </a:ext>
            </a:extLst>
          </p:cNvPr>
          <p:cNvCxnSpPr>
            <a:cxnSpLocks/>
          </p:cNvCxnSpPr>
          <p:nvPr/>
        </p:nvCxnSpPr>
        <p:spPr>
          <a:xfrm>
            <a:off x="1813554" y="689667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9883B22-1A9C-D57F-4227-ED7B3F8F9085}"/>
              </a:ext>
            </a:extLst>
          </p:cNvPr>
          <p:cNvCxnSpPr>
            <a:cxnSpLocks/>
          </p:cNvCxnSpPr>
          <p:nvPr/>
        </p:nvCxnSpPr>
        <p:spPr>
          <a:xfrm>
            <a:off x="1813554" y="551921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30CA195-8E05-10D3-1FF6-45E54F9526E7}"/>
              </a:ext>
            </a:extLst>
          </p:cNvPr>
          <p:cNvCxnSpPr>
            <a:cxnSpLocks/>
          </p:cNvCxnSpPr>
          <p:nvPr/>
        </p:nvCxnSpPr>
        <p:spPr>
          <a:xfrm>
            <a:off x="1813554" y="414175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358F2CC-60F2-DD09-6B6E-D894EA6F8471}"/>
              </a:ext>
            </a:extLst>
          </p:cNvPr>
          <p:cNvCxnSpPr>
            <a:cxnSpLocks/>
          </p:cNvCxnSpPr>
          <p:nvPr/>
        </p:nvCxnSpPr>
        <p:spPr>
          <a:xfrm>
            <a:off x="1813554" y="276429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D69D86-88E3-1527-A786-F1CDCBFA7C90}"/>
              </a:ext>
            </a:extLst>
          </p:cNvPr>
          <p:cNvCxnSpPr>
            <a:cxnSpLocks/>
          </p:cNvCxnSpPr>
          <p:nvPr/>
        </p:nvCxnSpPr>
        <p:spPr>
          <a:xfrm>
            <a:off x="1813554" y="138683"/>
            <a:ext cx="2819406" cy="0"/>
          </a:xfrm>
          <a:prstGeom prst="line">
            <a:avLst/>
          </a:prstGeom>
          <a:ln>
            <a:solidFill>
              <a:srgbClr val="F9F9F9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D932E0-F418-403E-5B62-03B9A88A2710}"/>
              </a:ext>
            </a:extLst>
          </p:cNvPr>
          <p:cNvSpPr txBox="1"/>
          <p:nvPr/>
        </p:nvSpPr>
        <p:spPr>
          <a:xfrm>
            <a:off x="5635658" y="4527183"/>
            <a:ext cx="5093061" cy="1183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20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20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20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20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20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20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77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446128-56D9-4FAC-B4F4-0F34FD884107}"/>
              </a:ext>
            </a:extLst>
          </p:cNvPr>
          <p:cNvSpPr/>
          <p:nvPr/>
        </p:nvSpPr>
        <p:spPr>
          <a:xfrm>
            <a:off x="911225" y="1700981"/>
            <a:ext cx="1831975" cy="45363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ED129D-3FF3-840B-774A-5034B5F42945}"/>
              </a:ext>
            </a:extLst>
          </p:cNvPr>
          <p:cNvSpPr/>
          <p:nvPr/>
        </p:nvSpPr>
        <p:spPr>
          <a:xfrm>
            <a:off x="2909774" y="1700981"/>
            <a:ext cx="8371001" cy="4536307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AC13E7-D363-FB56-1416-3A4756A0DCBF}"/>
              </a:ext>
            </a:extLst>
          </p:cNvPr>
          <p:cNvSpPr txBox="1"/>
          <p:nvPr/>
        </p:nvSpPr>
        <p:spPr>
          <a:xfrm rot="16200000">
            <a:off x="621027" y="3711083"/>
            <a:ext cx="3995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NEURAL</a:t>
            </a:r>
            <a:r>
              <a:rPr lang="ko-KR" altLang="en-US" sz="3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NETWORK</a:t>
            </a:r>
            <a:r>
              <a:rPr lang="en-US" altLang="ko-KR" sz="24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sz="24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5000A-B3D9-E3A5-833D-C6800F837525}"/>
              </a:ext>
            </a:extLst>
          </p:cNvPr>
          <p:cNvSpPr txBox="1"/>
          <p:nvPr/>
        </p:nvSpPr>
        <p:spPr>
          <a:xfrm>
            <a:off x="696792" y="4842512"/>
            <a:ext cx="14959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A.</a:t>
            </a:r>
            <a:endParaRPr lang="ko-KR" altLang="en-US" sz="96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3D6DA9-A0B6-8CF8-0D5A-00A40ED45165}"/>
              </a:ext>
            </a:extLst>
          </p:cNvPr>
          <p:cNvSpPr txBox="1"/>
          <p:nvPr/>
        </p:nvSpPr>
        <p:spPr>
          <a:xfrm>
            <a:off x="4531110" y="4818623"/>
            <a:ext cx="5128327" cy="1349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신경망이란 뇌 구조를 이해하는 것에서부터 영감을 얻어 개발됨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딥러닝 자체가 뇌를 모델링한 것은 아님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많은 곳에서 뇌를 모방했다고 주장하지만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사실이 아님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데이터로부터 표현을 학습하는 수학 모델일 뿐임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7BD04-093F-AA3A-5386-5D6F15D38197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B6C92-7A6C-BE6F-4C88-4E8240AB9233}"/>
              </a:ext>
            </a:extLst>
          </p:cNvPr>
          <p:cNvSpPr txBox="1"/>
          <p:nvPr/>
        </p:nvSpPr>
        <p:spPr>
          <a:xfrm>
            <a:off x="7206340" y="6586644"/>
            <a:ext cx="4985660" cy="27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그림 출처 </a:t>
            </a: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en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https://</a:t>
            </a:r>
            <a:r>
              <a:rPr lang="en" altLang="ko-KR" sz="105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heung</a:t>
            </a:r>
            <a:r>
              <a:rPr lang="en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-bae-</a:t>
            </a:r>
            <a:r>
              <a:rPr lang="en" altLang="ko-KR" sz="105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lee.github.io</a:t>
            </a:r>
            <a:r>
              <a:rPr lang="en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/2019/12/06/deep_learning_01/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8DD73C-CE90-1834-A5FB-F1E3606A9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64" y="1990580"/>
            <a:ext cx="4712335" cy="2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236785-080B-4127-D70E-12504979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93345"/>
            <a:ext cx="7772400" cy="3996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13E6F5-F7F5-7678-D341-E73C3CC8C396}"/>
              </a:ext>
            </a:extLst>
          </p:cNvPr>
          <p:cNvSpPr txBox="1"/>
          <p:nvPr/>
        </p:nvSpPr>
        <p:spPr>
          <a:xfrm>
            <a:off x="8730796" y="6586644"/>
            <a:ext cx="3461204" cy="27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그림 출처 </a:t>
            </a: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05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케라스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창시자에게 배우는 딥러닝 개정 </a:t>
            </a: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2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판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92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모델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3E6F5-F7F5-7678-D341-E73C3CC8C396}"/>
              </a:ext>
            </a:extLst>
          </p:cNvPr>
          <p:cNvSpPr txBox="1"/>
          <p:nvPr/>
        </p:nvSpPr>
        <p:spPr>
          <a:xfrm>
            <a:off x="8730796" y="6586644"/>
            <a:ext cx="3461204" cy="27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그림 출처 </a:t>
            </a: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05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케라스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창시자에게 배우는 딥러닝 개정 </a:t>
            </a: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2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판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1F04F-5931-BBA2-A82C-C6B328DC9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53" y="2199142"/>
            <a:ext cx="5422093" cy="39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 데이터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446128-56D9-4FAC-B4F4-0F34FD884107}"/>
              </a:ext>
            </a:extLst>
          </p:cNvPr>
          <p:cNvSpPr/>
          <p:nvPr/>
        </p:nvSpPr>
        <p:spPr>
          <a:xfrm>
            <a:off x="911225" y="2900855"/>
            <a:ext cx="1831975" cy="33364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ED129D-3FF3-840B-774A-5034B5F42945}"/>
              </a:ext>
            </a:extLst>
          </p:cNvPr>
          <p:cNvSpPr/>
          <p:nvPr/>
        </p:nvSpPr>
        <p:spPr>
          <a:xfrm>
            <a:off x="2909774" y="2900855"/>
            <a:ext cx="8371001" cy="3336433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시계열 데이터</a:t>
            </a:r>
            <a:r>
              <a:rPr lang="en-US" altLang="ko-KR" sz="2400" b="1" dirty="0">
                <a:solidFill>
                  <a:schemeClr val="tx1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?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AC13E7-D363-FB56-1416-3A4756A0DCBF}"/>
              </a:ext>
            </a:extLst>
          </p:cNvPr>
          <p:cNvSpPr txBox="1"/>
          <p:nvPr/>
        </p:nvSpPr>
        <p:spPr>
          <a:xfrm rot="16200000">
            <a:off x="955062" y="4144012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TIME SERIES</a:t>
            </a:r>
            <a:r>
              <a:rPr lang="en-US" altLang="ko-KR" sz="44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sz="44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5000A-B3D9-E3A5-833D-C6800F837525}"/>
              </a:ext>
            </a:extLst>
          </p:cNvPr>
          <p:cNvSpPr txBox="1"/>
          <p:nvPr/>
        </p:nvSpPr>
        <p:spPr>
          <a:xfrm>
            <a:off x="728050" y="4842512"/>
            <a:ext cx="1433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B.</a:t>
            </a:r>
            <a:endParaRPr lang="ko-KR" altLang="en-US" sz="96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3D6DA9-A0B6-8CF8-0D5A-00A40ED45165}"/>
              </a:ext>
            </a:extLst>
          </p:cNvPr>
          <p:cNvSpPr txBox="1"/>
          <p:nvPr/>
        </p:nvSpPr>
        <p:spPr>
          <a:xfrm>
            <a:off x="4156008" y="4569071"/>
            <a:ext cx="5878532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일정 시간 간격으로 측정된 데이터의 시간적 순서를 나타내는 데이터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예시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주가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날씨 등등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연속된 시간 간격 데이터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02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6000" b="1" dirty="0">
              <a:ln>
                <a:solidFill>
                  <a:srgbClr val="F9F9F9">
                    <a:alpha val="0"/>
                  </a:srgbClr>
                </a:solidFill>
              </a:ln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326465" y="3565189"/>
            <a:ext cx="6873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CORRELATION ANALYSIS.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CE68-6C88-9414-694A-30574B0F83B4}"/>
              </a:ext>
            </a:extLst>
          </p:cNvPr>
          <p:cNvSpPr txBox="1"/>
          <p:nvPr/>
        </p:nvSpPr>
        <p:spPr>
          <a:xfrm>
            <a:off x="1326465" y="4267897"/>
            <a:ext cx="6524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TIME-SERIES ANALYSIS.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A3FC8-83CE-4079-73D5-40B39BE9D03B}"/>
              </a:ext>
            </a:extLst>
          </p:cNvPr>
          <p:cNvSpPr txBox="1"/>
          <p:nvPr/>
        </p:nvSpPr>
        <p:spPr>
          <a:xfrm>
            <a:off x="1522312" y="2198172"/>
            <a:ext cx="1781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95261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 분석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437CFC-946D-19AD-1F45-4DB9B7EB3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6" y="2953509"/>
            <a:ext cx="9234367" cy="23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 분석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D3EBDA-07CA-8976-C799-7F9AB19BB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24" y="2053867"/>
            <a:ext cx="5011951" cy="43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3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 분석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F00C6-5575-BEE8-D5ED-7E32F1839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38" y="2777458"/>
            <a:ext cx="10034523" cy="311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 분석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CAABF5-2DAF-6794-C77F-292268586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79678"/>
            <a:ext cx="7772400" cy="27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2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 분석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D51DAD-E042-57E7-E2E7-4FB833FF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2238233"/>
            <a:ext cx="7152978" cy="42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7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00.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Time-Series</a:t>
            </a:r>
          </a:p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 Learning</a:t>
            </a:r>
            <a:endParaRPr lang="ko-KR" altLang="en-US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EED9E-3900-9660-BACB-B3456C261D0A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E8AC89D-02FD-C99D-DC27-D8304396CFB8}"/>
              </a:ext>
            </a:extLst>
          </p:cNvPr>
          <p:cNvSpPr/>
          <p:nvPr/>
        </p:nvSpPr>
        <p:spPr>
          <a:xfrm>
            <a:off x="917560" y="3463477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KODEX 200</a:t>
            </a:r>
            <a:endParaRPr lang="ko-KR" altLang="en-US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E0C189C-3011-6ACF-92F8-234969C6A665}"/>
              </a:ext>
            </a:extLst>
          </p:cNvPr>
          <p:cNvSpPr/>
          <p:nvPr/>
        </p:nvSpPr>
        <p:spPr>
          <a:xfrm>
            <a:off x="3597881" y="3457902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Deep Learning?</a:t>
            </a:r>
          </a:p>
          <a:p>
            <a:pPr algn="ctr"/>
            <a:endParaRPr lang="en-US" altLang="ko-KR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Time-Series?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DD3DDBB-40C7-1B3E-FDFD-9467D73E377E}"/>
              </a:ext>
            </a:extLst>
          </p:cNvPr>
          <p:cNvSpPr/>
          <p:nvPr/>
        </p:nvSpPr>
        <p:spPr>
          <a:xfrm>
            <a:off x="6278202" y="3452327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Correlation</a:t>
            </a:r>
          </a:p>
          <a:p>
            <a:pPr algn="ctr"/>
            <a:endParaRPr lang="en-US" altLang="ko-KR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Time-Series</a:t>
            </a:r>
            <a:endParaRPr lang="ko-KR" altLang="en-US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7054637-76F8-C3D2-98FB-F0AA067216CA}"/>
              </a:ext>
            </a:extLst>
          </p:cNvPr>
          <p:cNvSpPr/>
          <p:nvPr/>
        </p:nvSpPr>
        <p:spPr>
          <a:xfrm>
            <a:off x="8958524" y="3446752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Robust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&amp;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Model</a:t>
            </a:r>
            <a:endParaRPr lang="ko-KR" altLang="en-US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40AD32-927A-C55E-B42C-0139D7ECD4E7}"/>
              </a:ext>
            </a:extLst>
          </p:cNvPr>
          <p:cNvGrpSpPr/>
          <p:nvPr/>
        </p:nvGrpSpPr>
        <p:grpSpPr>
          <a:xfrm>
            <a:off x="826168" y="5943600"/>
            <a:ext cx="2354676" cy="353055"/>
            <a:chOff x="826168" y="5943600"/>
            <a:chExt cx="2354676" cy="353055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9C67071-7D52-17EA-7ACA-F35774FC4CB4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E309947-EF2B-2494-DE18-C7425C17CCBD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8F0705-0A72-30FD-C545-9D34DAF0DF36}"/>
                </a:ext>
              </a:extLst>
            </p:cNvPr>
            <p:cNvSpPr txBox="1"/>
            <p:nvPr/>
          </p:nvSpPr>
          <p:spPr>
            <a:xfrm>
              <a:off x="826168" y="603504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1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B07E55D-EFC2-6E53-F3CC-9410B9143C6F}"/>
              </a:ext>
            </a:extLst>
          </p:cNvPr>
          <p:cNvGrpSpPr/>
          <p:nvPr/>
        </p:nvGrpSpPr>
        <p:grpSpPr>
          <a:xfrm>
            <a:off x="3544541" y="5938792"/>
            <a:ext cx="2354676" cy="353055"/>
            <a:chOff x="826168" y="5943600"/>
            <a:chExt cx="2354676" cy="353055"/>
          </a:xfrm>
        </p:grpSpPr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29BF520-B650-9550-CD66-A3CE65473CD9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908AB72-CC39-C80A-726C-75C10F78C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3AD83C1-3F94-E611-4E98-DEC318E9B8BF}"/>
                </a:ext>
              </a:extLst>
            </p:cNvPr>
            <p:cNvSpPr txBox="1"/>
            <p:nvPr/>
          </p:nvSpPr>
          <p:spPr>
            <a:xfrm>
              <a:off x="826168" y="603504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2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80F6203-A47E-64BB-0153-F071B379216A}"/>
              </a:ext>
            </a:extLst>
          </p:cNvPr>
          <p:cNvGrpSpPr/>
          <p:nvPr/>
        </p:nvGrpSpPr>
        <p:grpSpPr>
          <a:xfrm>
            <a:off x="6240054" y="5933984"/>
            <a:ext cx="2354676" cy="353055"/>
            <a:chOff x="826168" y="5943600"/>
            <a:chExt cx="2354676" cy="353055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186370-0C83-A932-80C4-2F7D551878D7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1CCBA71-AE02-D7F4-58F1-C348DC8FE760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F6658D-609E-51BE-7BBD-1C478F351D94}"/>
                </a:ext>
              </a:extLst>
            </p:cNvPr>
            <p:cNvSpPr txBox="1"/>
            <p:nvPr/>
          </p:nvSpPr>
          <p:spPr>
            <a:xfrm>
              <a:off x="826168" y="603504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3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3A8D3F2-BC35-A9C4-ADE2-6AE2C8BB65B2}"/>
              </a:ext>
            </a:extLst>
          </p:cNvPr>
          <p:cNvGrpSpPr/>
          <p:nvPr/>
        </p:nvGrpSpPr>
        <p:grpSpPr>
          <a:xfrm>
            <a:off x="8927947" y="5929176"/>
            <a:ext cx="2354676" cy="353055"/>
            <a:chOff x="826168" y="5943600"/>
            <a:chExt cx="2354676" cy="353055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3F63629-0DC5-1A3D-5668-4CD96376B665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80FBDE0-7D3C-2C92-9A3C-87971371312D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595D52C-8E16-16D4-00D8-1E105AB9B2F0}"/>
                </a:ext>
              </a:extLst>
            </p:cNvPr>
            <p:cNvSpPr txBox="1"/>
            <p:nvPr/>
          </p:nvSpPr>
          <p:spPr>
            <a:xfrm>
              <a:off x="826168" y="603504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4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E192E19-FA94-78CB-A58D-530E91AEDDAF}"/>
              </a:ext>
            </a:extLst>
          </p:cNvPr>
          <p:cNvSpPr txBox="1"/>
          <p:nvPr/>
        </p:nvSpPr>
        <p:spPr>
          <a:xfrm>
            <a:off x="1682502" y="2818804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DATA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8167594-C95B-C73C-CBF2-BC8D98FC3EA1}"/>
              </a:ext>
            </a:extLst>
          </p:cNvPr>
          <p:cNvSpPr txBox="1"/>
          <p:nvPr/>
        </p:nvSpPr>
        <p:spPr>
          <a:xfrm>
            <a:off x="3862688" y="2818804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Pre Knowledge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AB64B1-5348-8CB6-9DE8-E78304A96D5D}"/>
              </a:ext>
            </a:extLst>
          </p:cNvPr>
          <p:cNvSpPr txBox="1"/>
          <p:nvPr/>
        </p:nvSpPr>
        <p:spPr>
          <a:xfrm>
            <a:off x="7122492" y="2818804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EDA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F399613-FEFE-602A-AAAB-E2DDCC1CA041}"/>
              </a:ext>
            </a:extLst>
          </p:cNvPr>
          <p:cNvSpPr txBox="1"/>
          <p:nvPr/>
        </p:nvSpPr>
        <p:spPr>
          <a:xfrm>
            <a:off x="9223325" y="2571305"/>
            <a:ext cx="1757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DATA SCALING</a:t>
            </a:r>
          </a:p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&amp;</a:t>
            </a:r>
          </a:p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INTRODUCE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56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 분석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49FE59-D2C7-AE52-7BCA-4A2B6D1E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81" y="1799890"/>
            <a:ext cx="3764038" cy="50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6000" b="1" dirty="0">
              <a:ln>
                <a:solidFill>
                  <a:srgbClr val="F9F9F9">
                    <a:alpha val="0"/>
                  </a:srgbClr>
                </a:solidFill>
              </a:ln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326465" y="3565189"/>
            <a:ext cx="4964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ROBUST SCALING.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CE68-6C88-9414-694A-30574B0F83B4}"/>
              </a:ext>
            </a:extLst>
          </p:cNvPr>
          <p:cNvSpPr txBox="1"/>
          <p:nvPr/>
        </p:nvSpPr>
        <p:spPr>
          <a:xfrm>
            <a:off x="1326465" y="4267897"/>
            <a:ext cx="2206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MODEL.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A3FC8-83CE-4079-73D5-40B39BE9D03B}"/>
              </a:ext>
            </a:extLst>
          </p:cNvPr>
          <p:cNvSpPr txBox="1"/>
          <p:nvPr/>
        </p:nvSpPr>
        <p:spPr>
          <a:xfrm>
            <a:off x="1522312" y="2297343"/>
            <a:ext cx="84032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Data Scaling &amp; Introduce</a:t>
            </a:r>
          </a:p>
        </p:txBody>
      </p:sp>
    </p:spTree>
    <p:extLst>
      <p:ext uri="{BB962C8B-B14F-4D97-AF65-F5344CB8AC3E}">
        <p14:creationId xmlns:p14="http://schemas.microsoft.com/office/powerpoint/2010/main" val="4170626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4991ABC-79D6-B9D7-584A-1FD8997B7C09}"/>
              </a:ext>
            </a:extLst>
          </p:cNvPr>
          <p:cNvSpPr/>
          <p:nvPr/>
        </p:nvSpPr>
        <p:spPr>
          <a:xfrm>
            <a:off x="2909774" y="2900855"/>
            <a:ext cx="8371001" cy="3336433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로버스트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스케일링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22A14-DF5F-0B97-5939-97D36BB8AED2}"/>
              </a:ext>
            </a:extLst>
          </p:cNvPr>
          <p:cNvSpPr txBox="1"/>
          <p:nvPr/>
        </p:nvSpPr>
        <p:spPr>
          <a:xfrm>
            <a:off x="8730796" y="6586644"/>
            <a:ext cx="3461204" cy="27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그림 출처 </a:t>
            </a: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05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케라스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창시자에게 배우는 딥러닝 개정 </a:t>
            </a: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2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판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320ABD-4A62-0EDB-F365-6FAC47E5B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13" y="3277184"/>
            <a:ext cx="2918721" cy="10033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981022C-BA16-0698-5E64-6C22455061F5}"/>
              </a:ext>
            </a:extLst>
          </p:cNvPr>
          <p:cNvSpPr/>
          <p:nvPr/>
        </p:nvSpPr>
        <p:spPr>
          <a:xfrm>
            <a:off x="911225" y="2900855"/>
            <a:ext cx="1831975" cy="33364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0815C-56F2-EEAD-F371-CCD6D40AFB3B}"/>
              </a:ext>
            </a:extLst>
          </p:cNvPr>
          <p:cNvSpPr txBox="1"/>
          <p:nvPr/>
        </p:nvSpPr>
        <p:spPr>
          <a:xfrm rot="16200000">
            <a:off x="1209942" y="4144012"/>
            <a:ext cx="2730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ROBUST.</a:t>
            </a:r>
            <a:endParaRPr lang="ko-KR" altLang="en-US" sz="44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810CC-AAD1-20E6-F8CE-FF82E88F6709}"/>
              </a:ext>
            </a:extLst>
          </p:cNvPr>
          <p:cNvSpPr txBox="1"/>
          <p:nvPr/>
        </p:nvSpPr>
        <p:spPr>
          <a:xfrm>
            <a:off x="696792" y="4842512"/>
            <a:ext cx="14959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A.</a:t>
            </a:r>
            <a:endParaRPr lang="ko-KR" altLang="en-US" sz="96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A2D5F-F15F-9FBB-E5E6-C89E85D559BE}"/>
              </a:ext>
            </a:extLst>
          </p:cNvPr>
          <p:cNvSpPr txBox="1"/>
          <p:nvPr/>
        </p:nvSpPr>
        <p:spPr>
          <a:xfrm>
            <a:off x="5896870" y="4569071"/>
            <a:ext cx="2396810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중앙값과 분위수를 활용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이상치의 영향이 적다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중앙값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=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0,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IQR = 1</a:t>
            </a:r>
          </a:p>
        </p:txBody>
      </p:sp>
    </p:spTree>
    <p:extLst>
      <p:ext uri="{BB962C8B-B14F-4D97-AF65-F5344CB8AC3E}">
        <p14:creationId xmlns:p14="http://schemas.microsoft.com/office/powerpoint/2010/main" val="189173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로버스트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스케일링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E5525C-46F2-278C-93A4-DBFCE9AE4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66590"/>
            <a:ext cx="7772400" cy="35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 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단어 설명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446128-56D9-4FAC-B4F4-0F34FD884107}"/>
              </a:ext>
            </a:extLst>
          </p:cNvPr>
          <p:cNvSpPr/>
          <p:nvPr/>
        </p:nvSpPr>
        <p:spPr>
          <a:xfrm>
            <a:off x="911225" y="2900855"/>
            <a:ext cx="1831975" cy="33364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ED129D-3FF3-840B-774A-5034B5F42945}"/>
              </a:ext>
            </a:extLst>
          </p:cNvPr>
          <p:cNvSpPr/>
          <p:nvPr/>
        </p:nvSpPr>
        <p:spPr>
          <a:xfrm>
            <a:off x="2909774" y="2900855"/>
            <a:ext cx="8371001" cy="3336433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AC13E7-D363-FB56-1416-3A4756A0DCBF}"/>
              </a:ext>
            </a:extLst>
          </p:cNvPr>
          <p:cNvSpPr txBox="1"/>
          <p:nvPr/>
        </p:nvSpPr>
        <p:spPr>
          <a:xfrm rot="16200000">
            <a:off x="712415" y="4267256"/>
            <a:ext cx="3680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INFROMATION</a:t>
            </a:r>
            <a:r>
              <a:rPr lang="en-US" altLang="ko-KR" sz="44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sz="44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5000A-B3D9-E3A5-833D-C6800F837525}"/>
              </a:ext>
            </a:extLst>
          </p:cNvPr>
          <p:cNvSpPr txBox="1"/>
          <p:nvPr/>
        </p:nvSpPr>
        <p:spPr>
          <a:xfrm>
            <a:off x="728050" y="4842512"/>
            <a:ext cx="1433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B.</a:t>
            </a:r>
            <a:endParaRPr lang="ko-KR" altLang="en-US" sz="96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3D6DA9-A0B6-8CF8-0D5A-00A40ED45165}"/>
              </a:ext>
            </a:extLst>
          </p:cNvPr>
          <p:cNvSpPr txBox="1"/>
          <p:nvPr/>
        </p:nvSpPr>
        <p:spPr>
          <a:xfrm>
            <a:off x="4936670" y="3007969"/>
            <a:ext cx="4317207" cy="3288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샘플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모델에 주입 할 데이터 포인트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ex) </a:t>
            </a:r>
            <a:r>
              <a:rPr lang="en-US" altLang="ko-KR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train_x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예측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모델로 </a:t>
            </a:r>
            <a:r>
              <a:rPr lang="ko-KR" altLang="en-US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부터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나오는 값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ex) </a:t>
            </a:r>
            <a:r>
              <a:rPr lang="en-US" altLang="ko-KR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pred_y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타깃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정답값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ex) </a:t>
            </a:r>
            <a:r>
              <a:rPr lang="en-US" altLang="ko-KR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test_y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Loss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모델의 </a:t>
            </a:r>
            <a:r>
              <a:rPr lang="ko-KR" altLang="en-US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예측값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–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타깃값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units :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반환시킬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차원의 수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출력시킬 차원의 수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activation : 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활성함수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dropout : 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무작위로 층에서 출력된 값을 버림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optimizer : 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가중치 최적화 알고리즘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epochs : 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학습 횟수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batch_size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: 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한번에 학습시킬 데이터 수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45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LSTM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CD3FB-39EF-E8AD-5AFB-E6632FB28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54" y="2283628"/>
            <a:ext cx="4836236" cy="37802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DED99E-C466-2CB9-815B-43A8A26FC685}"/>
              </a:ext>
            </a:extLst>
          </p:cNvPr>
          <p:cNvSpPr/>
          <p:nvPr/>
        </p:nvSpPr>
        <p:spPr>
          <a:xfrm>
            <a:off x="5986890" y="2842952"/>
            <a:ext cx="4836236" cy="2661575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14A55-DCD1-8CC7-3554-EFC0FE65F0F9}"/>
              </a:ext>
            </a:extLst>
          </p:cNvPr>
          <p:cNvSpPr txBox="1"/>
          <p:nvPr/>
        </p:nvSpPr>
        <p:spPr>
          <a:xfrm>
            <a:off x="6196711" y="3275905"/>
            <a:ext cx="4416594" cy="167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RNN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은 장기적 종속성 학습에 문제가 있음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부가적인 게이트를 사용하여 은닉 셀의 어느 정보가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출력과 다음 은닉 상태까지 보내지는지 제어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시계열 데이터의 시간 스텝 간 양방향 종속성 학습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전체 시계열 학습에 유용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97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32F82D6-B6B7-7151-0BE7-8AE2E37E6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54" y="2283628"/>
            <a:ext cx="4836236" cy="3780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RNN(</a:t>
            </a:r>
            <a:r>
              <a:rPr lang="ko-KR" altLang="en-US" sz="16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바닐라</a:t>
            </a:r>
            <a:r>
              <a:rPr lang="en-US" altLang="ko-KR" sz="16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BA1D4-DC6F-EC47-3C68-E55786C8F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54" y="2322677"/>
            <a:ext cx="4558846" cy="36561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13CAD5-5BA0-253B-6DBA-ADC546819A08}"/>
              </a:ext>
            </a:extLst>
          </p:cNvPr>
          <p:cNvSpPr/>
          <p:nvPr/>
        </p:nvSpPr>
        <p:spPr>
          <a:xfrm>
            <a:off x="5986890" y="2842952"/>
            <a:ext cx="4836236" cy="2661575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6E2DD-0A04-FAEA-D9C3-490F5A405F4C}"/>
              </a:ext>
            </a:extLst>
          </p:cNvPr>
          <p:cNvSpPr txBox="1"/>
          <p:nvPr/>
        </p:nvSpPr>
        <p:spPr>
          <a:xfrm>
            <a:off x="6259228" y="3499227"/>
            <a:ext cx="4291559" cy="1349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과거의 정보를 사용하여 현재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미래 입력에 대한 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신경망의 성능을 개선하는 딥러닝 구조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은닉상태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루프 존재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루프 구조를 통해 신경망은 은닉 상태에 과거 저장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220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22A14-DF5F-0B97-5939-97D36BB8AED2}"/>
              </a:ext>
            </a:extLst>
          </p:cNvPr>
          <p:cNvSpPr txBox="1"/>
          <p:nvPr/>
        </p:nvSpPr>
        <p:spPr>
          <a:xfrm>
            <a:off x="8730796" y="6586644"/>
            <a:ext cx="3461204" cy="27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그림 출처 </a:t>
            </a: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: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</a:t>
            </a:r>
            <a:r>
              <a:rPr lang="ko-KR" altLang="en-US" sz="105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케라스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 창시자에게 배우는 딥러닝 개정 </a:t>
            </a: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2</a:t>
            </a:r>
            <a:r>
              <a:rPr lang="ko-KR" altLang="en-US" sz="105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판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8F93D2-B140-0DF8-EB1A-E4E5D234A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54" y="2347415"/>
            <a:ext cx="4300848" cy="35840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A688C-2765-C65F-40D1-C5E890E3F11D}"/>
              </a:ext>
            </a:extLst>
          </p:cNvPr>
          <p:cNvSpPr/>
          <p:nvPr/>
        </p:nvSpPr>
        <p:spPr>
          <a:xfrm>
            <a:off x="5986890" y="2842952"/>
            <a:ext cx="4836236" cy="2661575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996E5-A958-E396-A3EA-CF249A0B85FD}"/>
              </a:ext>
            </a:extLst>
          </p:cNvPr>
          <p:cNvSpPr txBox="1"/>
          <p:nvPr/>
        </p:nvSpPr>
        <p:spPr>
          <a:xfrm>
            <a:off x="6708872" y="3499227"/>
            <a:ext cx="3392275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LSTM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네트워크를 개선하기 위한 모델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두 개의 게이트를 사용 하여 계산 효율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빠른 학습 시간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낮은 계산 복잡성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623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6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Transformer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826366-9B19-5648-7469-489D659F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54" y="3066055"/>
            <a:ext cx="4652185" cy="17642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9F104F-6719-258D-7A30-4F50F083C773}"/>
              </a:ext>
            </a:extLst>
          </p:cNvPr>
          <p:cNvSpPr/>
          <p:nvPr/>
        </p:nvSpPr>
        <p:spPr>
          <a:xfrm>
            <a:off x="5986890" y="2842952"/>
            <a:ext cx="4836236" cy="2661575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56A92-5B8B-E229-C6A6-0B1D8E996640}"/>
              </a:ext>
            </a:extLst>
          </p:cNvPr>
          <p:cNvSpPr txBox="1"/>
          <p:nvPr/>
        </p:nvSpPr>
        <p:spPr>
          <a:xfrm>
            <a:off x="6561398" y="3499227"/>
            <a:ext cx="3687228" cy="1672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1. 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구글에서 개발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2. seq2seq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구조인 인코더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디코더를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따름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Attention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만으로 구현한 모델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RNN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을 전혀 사용하지 않지만 우수한 성능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5.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GPT4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의 기반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791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6000" b="1" dirty="0">
              <a:ln>
                <a:solidFill>
                  <a:srgbClr val="F9F9F9">
                    <a:alpha val="0"/>
                  </a:srgbClr>
                </a:solidFill>
              </a:ln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326465" y="3565189"/>
            <a:ext cx="859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MODEL, COMPILE, FIT, PREDICT.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CE68-6C88-9414-694A-30574B0F83B4}"/>
              </a:ext>
            </a:extLst>
          </p:cNvPr>
          <p:cNvSpPr txBox="1"/>
          <p:nvPr/>
        </p:nvSpPr>
        <p:spPr>
          <a:xfrm>
            <a:off x="1326465" y="4267897"/>
            <a:ext cx="171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PLOT.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A3FC8-83CE-4079-73D5-40B39BE9D03B}"/>
              </a:ext>
            </a:extLst>
          </p:cNvPr>
          <p:cNvSpPr txBox="1"/>
          <p:nvPr/>
        </p:nvSpPr>
        <p:spPr>
          <a:xfrm>
            <a:off x="1522312" y="2198172"/>
            <a:ext cx="2377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54933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00.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Time-Series</a:t>
            </a:r>
          </a:p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 Learning</a:t>
            </a:r>
            <a:endParaRPr lang="ko-KR" altLang="en-US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EED9E-3900-9660-BACB-B3456C261D0A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E8AC89D-02FD-C99D-DC27-D8304396CFB8}"/>
              </a:ext>
            </a:extLst>
          </p:cNvPr>
          <p:cNvSpPr/>
          <p:nvPr/>
        </p:nvSpPr>
        <p:spPr>
          <a:xfrm>
            <a:off x="917560" y="3463477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Long Short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Term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Memory</a:t>
            </a:r>
            <a:endParaRPr lang="ko-KR" altLang="en-US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E0C189C-3011-6ACF-92F8-234969C6A665}"/>
              </a:ext>
            </a:extLst>
          </p:cNvPr>
          <p:cNvSpPr/>
          <p:nvPr/>
        </p:nvSpPr>
        <p:spPr>
          <a:xfrm>
            <a:off x="3597881" y="3457902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Recurrent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Neural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Network</a:t>
            </a:r>
            <a:endParaRPr lang="ko-KR" altLang="en-US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DD3DDBB-40C7-1B3E-FDFD-9467D73E377E}"/>
              </a:ext>
            </a:extLst>
          </p:cNvPr>
          <p:cNvSpPr/>
          <p:nvPr/>
        </p:nvSpPr>
        <p:spPr>
          <a:xfrm>
            <a:off x="6278202" y="3452327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Gated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Recurrent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Units</a:t>
            </a:r>
            <a:endParaRPr lang="ko-KR" altLang="en-US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7054637-76F8-C3D2-98FB-F0AA067216CA}"/>
              </a:ext>
            </a:extLst>
          </p:cNvPr>
          <p:cNvSpPr/>
          <p:nvPr/>
        </p:nvSpPr>
        <p:spPr>
          <a:xfrm>
            <a:off x="8958524" y="3446752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By Google</a:t>
            </a:r>
            <a:endParaRPr lang="ko-KR" altLang="en-US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40AD32-927A-C55E-B42C-0139D7ECD4E7}"/>
              </a:ext>
            </a:extLst>
          </p:cNvPr>
          <p:cNvGrpSpPr/>
          <p:nvPr/>
        </p:nvGrpSpPr>
        <p:grpSpPr>
          <a:xfrm>
            <a:off x="826168" y="5943600"/>
            <a:ext cx="2354676" cy="353055"/>
            <a:chOff x="826168" y="5943600"/>
            <a:chExt cx="2354676" cy="353055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9C67071-7D52-17EA-7ACA-F35774FC4CB4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E309947-EF2B-2494-DE18-C7425C17CCBD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8F0705-0A72-30FD-C545-9D34DAF0DF36}"/>
                </a:ext>
              </a:extLst>
            </p:cNvPr>
            <p:cNvSpPr txBox="1"/>
            <p:nvPr/>
          </p:nvSpPr>
          <p:spPr>
            <a:xfrm>
              <a:off x="826168" y="603504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5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B07E55D-EFC2-6E53-F3CC-9410B9143C6F}"/>
              </a:ext>
            </a:extLst>
          </p:cNvPr>
          <p:cNvGrpSpPr/>
          <p:nvPr/>
        </p:nvGrpSpPr>
        <p:grpSpPr>
          <a:xfrm>
            <a:off x="3544541" y="5938792"/>
            <a:ext cx="2354676" cy="353055"/>
            <a:chOff x="826168" y="5943600"/>
            <a:chExt cx="2354676" cy="353055"/>
          </a:xfrm>
        </p:grpSpPr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29BF520-B650-9550-CD66-A3CE65473CD9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908AB72-CC39-C80A-726C-75C10F78C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3AD83C1-3F94-E611-4E98-DEC318E9B8BF}"/>
                </a:ext>
              </a:extLst>
            </p:cNvPr>
            <p:cNvSpPr txBox="1"/>
            <p:nvPr/>
          </p:nvSpPr>
          <p:spPr>
            <a:xfrm>
              <a:off x="826168" y="603504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6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80F6203-A47E-64BB-0153-F071B379216A}"/>
              </a:ext>
            </a:extLst>
          </p:cNvPr>
          <p:cNvGrpSpPr/>
          <p:nvPr/>
        </p:nvGrpSpPr>
        <p:grpSpPr>
          <a:xfrm>
            <a:off x="6240054" y="5933984"/>
            <a:ext cx="2354676" cy="353055"/>
            <a:chOff x="826168" y="5943600"/>
            <a:chExt cx="2354676" cy="353055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186370-0C83-A932-80C4-2F7D551878D7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1CCBA71-AE02-D7F4-58F1-C348DC8FE760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F6658D-609E-51BE-7BBD-1C478F351D94}"/>
                </a:ext>
              </a:extLst>
            </p:cNvPr>
            <p:cNvSpPr txBox="1"/>
            <p:nvPr/>
          </p:nvSpPr>
          <p:spPr>
            <a:xfrm>
              <a:off x="826168" y="603504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7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3A8D3F2-BC35-A9C4-ADE2-6AE2C8BB65B2}"/>
              </a:ext>
            </a:extLst>
          </p:cNvPr>
          <p:cNvGrpSpPr/>
          <p:nvPr/>
        </p:nvGrpSpPr>
        <p:grpSpPr>
          <a:xfrm>
            <a:off x="8927947" y="5929176"/>
            <a:ext cx="2354676" cy="353055"/>
            <a:chOff x="826168" y="5943600"/>
            <a:chExt cx="2354676" cy="353055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3F63629-0DC5-1A3D-5668-4CD96376B665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80FBDE0-7D3C-2C92-9A3C-87971371312D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595D52C-8E16-16D4-00D8-1E105AB9B2F0}"/>
                </a:ext>
              </a:extLst>
            </p:cNvPr>
            <p:cNvSpPr txBox="1"/>
            <p:nvPr/>
          </p:nvSpPr>
          <p:spPr>
            <a:xfrm>
              <a:off x="826168" y="603504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8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E192E19-FA94-78CB-A58D-530E91AEDDAF}"/>
              </a:ext>
            </a:extLst>
          </p:cNvPr>
          <p:cNvSpPr txBox="1"/>
          <p:nvPr/>
        </p:nvSpPr>
        <p:spPr>
          <a:xfrm>
            <a:off x="1682503" y="2818804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8167594-C95B-C73C-CBF2-BC8D98FC3EA1}"/>
              </a:ext>
            </a:extLst>
          </p:cNvPr>
          <p:cNvSpPr txBox="1"/>
          <p:nvPr/>
        </p:nvSpPr>
        <p:spPr>
          <a:xfrm>
            <a:off x="4435760" y="2818804"/>
            <a:ext cx="623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RNN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AB64B1-5348-8CB6-9DE8-E78304A96D5D}"/>
              </a:ext>
            </a:extLst>
          </p:cNvPr>
          <p:cNvSpPr txBox="1"/>
          <p:nvPr/>
        </p:nvSpPr>
        <p:spPr>
          <a:xfrm>
            <a:off x="7112072" y="2818804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GRU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F399613-FEFE-602A-AAAB-E2DDCC1CA041}"/>
              </a:ext>
            </a:extLst>
          </p:cNvPr>
          <p:cNvSpPr txBox="1"/>
          <p:nvPr/>
        </p:nvSpPr>
        <p:spPr>
          <a:xfrm>
            <a:off x="9219323" y="2818804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TRANSFORMER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981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3FC78C-B90A-989B-1C23-67DDD672C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16097"/>
            <a:ext cx="7772400" cy="39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19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컴파일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709031-9E39-2B31-53E2-88345FAE6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14452"/>
            <a:ext cx="7772400" cy="42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24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Predict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799638-D95D-BBC7-994A-40C6A8E9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00194"/>
            <a:ext cx="7772400" cy="12177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5EEDDC-4766-CCB9-DFCD-8D1881C8D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17920"/>
            <a:ext cx="340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4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D1B4DD-0CB7-B048-4A74-F733E8628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339" y="2104634"/>
            <a:ext cx="5324398" cy="41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82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06.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6000" b="1" dirty="0">
              <a:ln>
                <a:solidFill>
                  <a:srgbClr val="F9F9F9">
                    <a:alpha val="0"/>
                  </a:srgbClr>
                </a:solidFill>
              </a:ln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326465" y="3565189"/>
            <a:ext cx="859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MODEL, COMPILE, FIT, PREDICT.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CE68-6C88-9414-694A-30574B0F83B4}"/>
              </a:ext>
            </a:extLst>
          </p:cNvPr>
          <p:cNvSpPr txBox="1"/>
          <p:nvPr/>
        </p:nvSpPr>
        <p:spPr>
          <a:xfrm>
            <a:off x="1326465" y="4267897"/>
            <a:ext cx="171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PLOT.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A3FC8-83CE-4079-73D5-40B39BE9D03B}"/>
              </a:ext>
            </a:extLst>
          </p:cNvPr>
          <p:cNvSpPr txBox="1"/>
          <p:nvPr/>
        </p:nvSpPr>
        <p:spPr>
          <a:xfrm>
            <a:off x="1522312" y="2198172"/>
            <a:ext cx="1830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20368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06.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1FD718-0652-3998-A4C3-128050E60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21072"/>
            <a:ext cx="7772400" cy="38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80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06.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컴파일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FFADCD-3DA6-90C0-65B1-7BA92E24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96202"/>
            <a:ext cx="7772400" cy="42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1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06.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Predict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14331-F2AD-E105-36D6-A226CA34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33691"/>
            <a:ext cx="7772400" cy="1214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8003ED-A65E-232D-FDB1-37F01612A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48600"/>
            <a:ext cx="3479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08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06.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143E0D-2D75-62A6-6912-75929C558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42" y="1981739"/>
            <a:ext cx="5480515" cy="43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574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07.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6000" b="1" dirty="0">
              <a:ln>
                <a:solidFill>
                  <a:srgbClr val="F9F9F9">
                    <a:alpha val="0"/>
                  </a:srgbClr>
                </a:solidFill>
              </a:ln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326465" y="3565189"/>
            <a:ext cx="859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MODEL, COMPILE, FIT, PREDICT.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CE68-6C88-9414-694A-30574B0F83B4}"/>
              </a:ext>
            </a:extLst>
          </p:cNvPr>
          <p:cNvSpPr txBox="1"/>
          <p:nvPr/>
        </p:nvSpPr>
        <p:spPr>
          <a:xfrm>
            <a:off x="1326465" y="4267897"/>
            <a:ext cx="171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PLOT.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A3FC8-83CE-4079-73D5-40B39BE9D03B}"/>
              </a:ext>
            </a:extLst>
          </p:cNvPr>
          <p:cNvSpPr txBox="1"/>
          <p:nvPr/>
        </p:nvSpPr>
        <p:spPr>
          <a:xfrm>
            <a:off x="1522312" y="2198172"/>
            <a:ext cx="1864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422057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00.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Time-Series</a:t>
            </a:r>
          </a:p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Deep Learning</a:t>
            </a:r>
            <a:endParaRPr lang="ko-KR" altLang="en-US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EED9E-3900-9660-BACB-B3456C261D0A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E0C189C-3011-6ACF-92F8-234969C6A665}"/>
              </a:ext>
            </a:extLst>
          </p:cNvPr>
          <p:cNvSpPr/>
          <p:nvPr/>
        </p:nvSpPr>
        <p:spPr>
          <a:xfrm>
            <a:off x="3597881" y="3457902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 squared</a:t>
            </a:r>
          </a:p>
          <a:p>
            <a:pPr algn="ctr"/>
            <a:endParaRPr lang="en-US" altLang="ko-KR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Prediction</a:t>
            </a:r>
            <a:endParaRPr lang="ko-KR" altLang="en-US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DD3DDBB-40C7-1B3E-FDFD-9467D73E377E}"/>
              </a:ext>
            </a:extLst>
          </p:cNvPr>
          <p:cNvSpPr/>
          <p:nvPr/>
        </p:nvSpPr>
        <p:spPr>
          <a:xfrm>
            <a:off x="6278202" y="3452327"/>
            <a:ext cx="2299644" cy="2299644"/>
          </a:xfrm>
          <a:prstGeom prst="ellipse">
            <a:avLst/>
          </a:prstGeom>
          <a:solidFill>
            <a:srgbClr val="E2E2E2">
              <a:alpha val="20000"/>
            </a:srgbClr>
          </a:solidFill>
          <a:ln w="6350">
            <a:solidFill>
              <a:srgbClr val="000000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QnA</a:t>
            </a:r>
            <a:endParaRPr lang="ko-KR" altLang="en-US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B07E55D-EFC2-6E53-F3CC-9410B9143C6F}"/>
              </a:ext>
            </a:extLst>
          </p:cNvPr>
          <p:cNvGrpSpPr/>
          <p:nvPr/>
        </p:nvGrpSpPr>
        <p:grpSpPr>
          <a:xfrm>
            <a:off x="3544541" y="5938792"/>
            <a:ext cx="2354676" cy="353055"/>
            <a:chOff x="826168" y="5943600"/>
            <a:chExt cx="2354676" cy="353055"/>
          </a:xfrm>
        </p:grpSpPr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29BF520-B650-9550-CD66-A3CE65473CD9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908AB72-CC39-C80A-726C-75C10F78C644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3AD83C1-3F94-E611-4E98-DEC318E9B8BF}"/>
                </a:ext>
              </a:extLst>
            </p:cNvPr>
            <p:cNvSpPr txBox="1"/>
            <p:nvPr/>
          </p:nvSpPr>
          <p:spPr>
            <a:xfrm>
              <a:off x="826168" y="6035045"/>
              <a:ext cx="15680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9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80F6203-A47E-64BB-0153-F071B379216A}"/>
              </a:ext>
            </a:extLst>
          </p:cNvPr>
          <p:cNvGrpSpPr/>
          <p:nvPr/>
        </p:nvGrpSpPr>
        <p:grpSpPr>
          <a:xfrm>
            <a:off x="6240054" y="5933984"/>
            <a:ext cx="2354676" cy="353055"/>
            <a:chOff x="826168" y="5943600"/>
            <a:chExt cx="2354676" cy="353055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F186370-0C83-A932-80C4-2F7D551878D7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" y="6032500"/>
              <a:ext cx="227406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1CCBA71-AE02-D7F4-58F1-C348DC8FE760}"/>
                </a:ext>
              </a:extLst>
            </p:cNvPr>
            <p:cNvCxnSpPr>
              <a:cxnSpLocks/>
            </p:cNvCxnSpPr>
            <p:nvPr/>
          </p:nvCxnSpPr>
          <p:spPr>
            <a:xfrm>
              <a:off x="3091944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F6658D-609E-51BE-7BBD-1C478F351D94}"/>
                </a:ext>
              </a:extLst>
            </p:cNvPr>
            <p:cNvSpPr txBox="1"/>
            <p:nvPr/>
          </p:nvSpPr>
          <p:spPr>
            <a:xfrm>
              <a:off x="826168" y="6035045"/>
              <a:ext cx="16578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HRD_TY PROJECT 10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8167594-C95B-C73C-CBF2-BC8D98FC3EA1}"/>
              </a:ext>
            </a:extLst>
          </p:cNvPr>
          <p:cNvSpPr txBox="1"/>
          <p:nvPr/>
        </p:nvSpPr>
        <p:spPr>
          <a:xfrm>
            <a:off x="4169664" y="2818804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Conclude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2AB64B1-5348-8CB6-9DE8-E78304A96D5D}"/>
              </a:ext>
            </a:extLst>
          </p:cNvPr>
          <p:cNvSpPr txBox="1"/>
          <p:nvPr/>
        </p:nvSpPr>
        <p:spPr>
          <a:xfrm>
            <a:off x="7118484" y="2818804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QnA</a:t>
            </a:r>
            <a:endParaRPr lang="ko-KR" altLang="en-US" sz="1600" i="1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5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07.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EB253E-4CE0-8CDD-797F-F87A5AC2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33990"/>
            <a:ext cx="7772400" cy="4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78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07.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컴파일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F4A67-0E2A-C1DA-5553-31FABB43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22316"/>
            <a:ext cx="7772400" cy="42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8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07.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Predict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B7D3FA-A6A4-E234-F814-424E6C85A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0"/>
            <a:ext cx="7772400" cy="12453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44E34E-D348-3251-B4B4-CBB9183E7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679960"/>
            <a:ext cx="3517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43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07.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C20F4-1517-70F0-34A0-A3D2057FC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40" y="1974504"/>
            <a:ext cx="5525120" cy="434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73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08.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6000" b="1" dirty="0">
              <a:ln>
                <a:solidFill>
                  <a:srgbClr val="F9F9F9">
                    <a:alpha val="0"/>
                  </a:srgbClr>
                </a:solidFill>
              </a:ln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326465" y="3565189"/>
            <a:ext cx="8594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MODEL, COMPILE, FIT, PREDICT.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CE68-6C88-9414-694A-30574B0F83B4}"/>
              </a:ext>
            </a:extLst>
          </p:cNvPr>
          <p:cNvSpPr txBox="1"/>
          <p:nvPr/>
        </p:nvSpPr>
        <p:spPr>
          <a:xfrm>
            <a:off x="1326465" y="4267897"/>
            <a:ext cx="171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PLOT.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A3FC8-83CE-4079-73D5-40B39BE9D03B}"/>
              </a:ext>
            </a:extLst>
          </p:cNvPr>
          <p:cNvSpPr txBox="1"/>
          <p:nvPr/>
        </p:nvSpPr>
        <p:spPr>
          <a:xfrm>
            <a:off x="1522312" y="2198172"/>
            <a:ext cx="5113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2478184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08.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CCD3DA-49E9-8248-50B0-525DFC499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73766"/>
            <a:ext cx="7772400" cy="44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81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08.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컴파일</a:t>
            </a:r>
            <a:endParaRPr lang="en-US" altLang="ko-KR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B180E-710B-DED4-078A-6166BFA19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57098"/>
            <a:ext cx="7772400" cy="46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9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08.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E8635A-2D99-1728-41A5-0224BB2C8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85846"/>
            <a:ext cx="7772400" cy="44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00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08.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Predict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5000A-B3D9-E3A5-833D-C6800F837525}"/>
              </a:ext>
            </a:extLst>
          </p:cNvPr>
          <p:cNvSpPr txBox="1"/>
          <p:nvPr/>
        </p:nvSpPr>
        <p:spPr>
          <a:xfrm>
            <a:off x="696792" y="5306339"/>
            <a:ext cx="14959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D.</a:t>
            </a:r>
            <a:endParaRPr lang="ko-KR" altLang="en-US" sz="96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13EF01-EC28-4D3E-78A5-5EFC0F72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0"/>
            <a:ext cx="7772400" cy="12414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FC3FC-3A7F-8B16-93C4-84F8F1CEB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670477"/>
            <a:ext cx="3644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26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08.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6AA51D-EE33-3F09-3535-DBC38EB6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039" y="1906859"/>
            <a:ext cx="5448098" cy="42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9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20617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326465" y="3565189"/>
            <a:ext cx="6490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FINANCE DATA READER.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CE68-6C88-9414-694A-30574B0F83B4}"/>
              </a:ext>
            </a:extLst>
          </p:cNvPr>
          <p:cNvSpPr txBox="1"/>
          <p:nvPr/>
        </p:nvSpPr>
        <p:spPr>
          <a:xfrm>
            <a:off x="1326465" y="4267897"/>
            <a:ext cx="3310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KODEX 200.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030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09.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6000" b="1" dirty="0">
              <a:ln>
                <a:solidFill>
                  <a:srgbClr val="F9F9F9">
                    <a:alpha val="0"/>
                  </a:srgbClr>
                </a:solidFill>
              </a:ln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326465" y="3565189"/>
            <a:ext cx="3403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 SQUARED.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CE68-6C88-9414-694A-30574B0F83B4}"/>
              </a:ext>
            </a:extLst>
          </p:cNvPr>
          <p:cNvSpPr txBox="1"/>
          <p:nvPr/>
        </p:nvSpPr>
        <p:spPr>
          <a:xfrm>
            <a:off x="1326465" y="4267897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PREDICTIONS.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A3FC8-83CE-4079-73D5-40B39BE9D03B}"/>
              </a:ext>
            </a:extLst>
          </p:cNvPr>
          <p:cNvSpPr txBox="1"/>
          <p:nvPr/>
        </p:nvSpPr>
        <p:spPr>
          <a:xfrm>
            <a:off x="1522312" y="2198172"/>
            <a:ext cx="4480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12651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09.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</a:t>
            </a:r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squared</a:t>
            </a:r>
            <a:endParaRPr lang="ko-KR" altLang="en-US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F6115-C2A9-2206-2AB6-6A16AA0F8ECE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3DE5C6-9430-89D2-3413-28B236B6E7B8}"/>
              </a:ext>
            </a:extLst>
          </p:cNvPr>
          <p:cNvGrpSpPr/>
          <p:nvPr/>
        </p:nvGrpSpPr>
        <p:grpSpPr>
          <a:xfrm>
            <a:off x="3876374" y="3429000"/>
            <a:ext cx="4439252" cy="2036124"/>
            <a:chOff x="826168" y="4260531"/>
            <a:chExt cx="4439252" cy="203612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6FDF7A5-D965-36E0-5E25-97C400F51ADF}"/>
                </a:ext>
              </a:extLst>
            </p:cNvPr>
            <p:cNvCxnSpPr>
              <a:cxnSpLocks/>
            </p:cNvCxnSpPr>
            <p:nvPr/>
          </p:nvCxnSpPr>
          <p:spPr>
            <a:xfrm>
              <a:off x="908050" y="6032500"/>
              <a:ext cx="435737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E4EA9B1-841E-69B0-3931-8F4AE0FAAF02}"/>
                </a:ext>
              </a:extLst>
            </p:cNvPr>
            <p:cNvCxnSpPr>
              <a:cxnSpLocks/>
            </p:cNvCxnSpPr>
            <p:nvPr/>
          </p:nvCxnSpPr>
          <p:spPr>
            <a:xfrm>
              <a:off x="5176520" y="5943600"/>
              <a:ext cx="88900" cy="889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24FAC0-C82D-706B-2A35-A4D6C1909047}"/>
                </a:ext>
              </a:extLst>
            </p:cNvPr>
            <p:cNvSpPr txBox="1"/>
            <p:nvPr/>
          </p:nvSpPr>
          <p:spPr>
            <a:xfrm>
              <a:off x="826168" y="6035045"/>
              <a:ext cx="8803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 squared</a:t>
              </a:r>
              <a:endParaRPr lang="ko-KR" altLang="en-US" sz="11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715B648-A5F8-5614-EB00-DC911BAAE1C4}"/>
                </a:ext>
              </a:extLst>
            </p:cNvPr>
            <p:cNvSpPr/>
            <p:nvPr/>
          </p:nvSpPr>
          <p:spPr>
            <a:xfrm>
              <a:off x="908050" y="5093107"/>
              <a:ext cx="3836446" cy="246221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DADAD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87101A-508B-403C-2F93-EBD9407572E7}"/>
                </a:ext>
              </a:extLst>
            </p:cNvPr>
            <p:cNvSpPr/>
            <p:nvPr/>
          </p:nvSpPr>
          <p:spPr>
            <a:xfrm>
              <a:off x="908050" y="5507974"/>
              <a:ext cx="1773471" cy="25423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DADAD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7388E39-A9E8-6AB5-B299-CF16812F55FD}"/>
                </a:ext>
              </a:extLst>
            </p:cNvPr>
            <p:cNvSpPr/>
            <p:nvPr/>
          </p:nvSpPr>
          <p:spPr>
            <a:xfrm>
              <a:off x="911225" y="4678241"/>
              <a:ext cx="4033993" cy="24622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DADAD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26E6DD-D8D3-F5C2-0A31-CCA683F94D85}"/>
                </a:ext>
              </a:extLst>
            </p:cNvPr>
            <p:cNvSpPr txBox="1"/>
            <p:nvPr/>
          </p:nvSpPr>
          <p:spPr>
            <a:xfrm>
              <a:off x="978272" y="5513438"/>
              <a:ext cx="15311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Transformer : 0.422</a:t>
              </a:r>
              <a:endParaRPr lang="ko-KR" altLang="en-US" sz="100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C86073-E2A4-BB09-FF82-DEF035C68FF9}"/>
                </a:ext>
              </a:extLst>
            </p:cNvPr>
            <p:cNvSpPr txBox="1"/>
            <p:nvPr/>
          </p:nvSpPr>
          <p:spPr>
            <a:xfrm>
              <a:off x="978272" y="5105311"/>
              <a:ext cx="10342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GRU : 0.910</a:t>
              </a:r>
              <a:endParaRPr lang="ko-KR" altLang="en-US" sz="100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149AEC-49DF-0675-6F80-2A6C830D0BC4}"/>
                </a:ext>
              </a:extLst>
            </p:cNvPr>
            <p:cNvSpPr txBox="1"/>
            <p:nvPr/>
          </p:nvSpPr>
          <p:spPr>
            <a:xfrm>
              <a:off x="978272" y="4683706"/>
              <a:ext cx="10294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RNN : 0.981</a:t>
              </a:r>
              <a:endParaRPr lang="ko-KR" altLang="en-US" sz="100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C09D42-5564-6463-26C0-27BDB7CFC11E}"/>
                </a:ext>
              </a:extLst>
            </p:cNvPr>
            <p:cNvSpPr txBox="1"/>
            <p:nvPr/>
          </p:nvSpPr>
          <p:spPr>
            <a:xfrm>
              <a:off x="978272" y="4270827"/>
              <a:ext cx="1056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solidFill>
                    <a:srgbClr val="F9F9F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2021 : 2,980</a:t>
              </a:r>
              <a:endParaRPr lang="ko-KR" altLang="en-US" sz="100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C611B6-30F1-C208-4BF7-7AE7FA0E765F}"/>
                </a:ext>
              </a:extLst>
            </p:cNvPr>
            <p:cNvSpPr/>
            <p:nvPr/>
          </p:nvSpPr>
          <p:spPr>
            <a:xfrm>
              <a:off x="911225" y="4260531"/>
              <a:ext cx="3732910" cy="266734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DADAD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6964F0-8B9F-CEC5-527A-C22D32A3F677}"/>
                </a:ext>
              </a:extLst>
            </p:cNvPr>
            <p:cNvSpPr txBox="1"/>
            <p:nvPr/>
          </p:nvSpPr>
          <p:spPr>
            <a:xfrm>
              <a:off x="978272" y="4265996"/>
              <a:ext cx="11128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n>
                    <a:solidFill>
                      <a:srgbClr val="F9F9F9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LSTM : 0.896</a:t>
              </a:r>
              <a:endParaRPr lang="ko-KR" altLang="en-US" sz="100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48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09.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 값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F6115-C2A9-2206-2AB6-6A16AA0F8ECE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FE321-80C6-8B90-6F84-FC27B346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0"/>
            <a:ext cx="7772400" cy="128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53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09.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6000" b="1" dirty="0">
              <a:ln>
                <a:solidFill>
                  <a:srgbClr val="F9F9F9">
                    <a:alpha val="0"/>
                  </a:srgbClr>
                </a:solidFill>
              </a:ln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A3FC8-83CE-4079-73D5-40B39BE9D03B}"/>
              </a:ext>
            </a:extLst>
          </p:cNvPr>
          <p:cNvSpPr txBox="1"/>
          <p:nvPr/>
        </p:nvSpPr>
        <p:spPr>
          <a:xfrm>
            <a:off x="1522312" y="2198172"/>
            <a:ext cx="18870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1872728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09.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</a:t>
            </a:r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ko-KR" altLang="en-US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endParaRPr lang="ko-KR" altLang="en-US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50" name="Picture 2" descr="계란, 계절, 구색을 갖춘의 무료 스톡 사진">
            <a:extLst>
              <a:ext uri="{FF2B5EF4-FFF2-40B4-BE49-F238E27FC236}">
                <a16:creationId xmlns:a16="http://schemas.microsoft.com/office/drawing/2014/main" id="{2F1CA7BD-2281-99E5-7454-F17A0B655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55" r="21773"/>
          <a:stretch/>
        </p:blipFill>
        <p:spPr bwMode="auto">
          <a:xfrm rot="5400000">
            <a:off x="4437855" y="-605630"/>
            <a:ext cx="3316291" cy="1036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105565" y="3565189"/>
            <a:ext cx="5270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참고만</a:t>
            </a:r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!</a:t>
            </a:r>
            <a:r>
              <a:rPr lang="ko-KR" altLang="en-US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4000" i="1" dirty="0" err="1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투자시</a:t>
            </a:r>
            <a:r>
              <a:rPr lang="ko-KR" altLang="en-US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소액만</a:t>
            </a:r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!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E59D6-98FF-5A04-6B08-ECABD6C3DF1C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342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82B0E29-E364-A17F-7160-F91FD351EC64}"/>
              </a:ext>
            </a:extLst>
          </p:cNvPr>
          <p:cNvSpPr/>
          <p:nvPr/>
        </p:nvSpPr>
        <p:spPr>
          <a:xfrm>
            <a:off x="1828801" y="5854871"/>
            <a:ext cx="2964656" cy="21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BFC24-BF9F-C87C-0F26-388E8FE639E7}"/>
              </a:ext>
            </a:extLst>
          </p:cNvPr>
          <p:cNvSpPr txBox="1"/>
          <p:nvPr/>
        </p:nvSpPr>
        <p:spPr>
          <a:xfrm>
            <a:off x="1839413" y="5745146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BY TAE YOUNG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1676933" y="2505115"/>
            <a:ext cx="341632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THX.</a:t>
            </a:r>
            <a:endParaRPr lang="ko-KR" altLang="en-US" sz="105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706278" y="4478709"/>
            <a:ext cx="25955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HRD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FINANCE</a:t>
            </a:r>
            <a:endParaRPr lang="ko-KR" altLang="en-US" sz="4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5E90F9-A46B-736C-4D48-DF1ED1907BD9}"/>
              </a:ext>
            </a:extLst>
          </p:cNvPr>
          <p:cNvSpPr/>
          <p:nvPr/>
        </p:nvSpPr>
        <p:spPr>
          <a:xfrm>
            <a:off x="1828801" y="0"/>
            <a:ext cx="2964656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20D96AE-3B0B-F1AF-2D29-3101C1F60BC7}"/>
              </a:ext>
            </a:extLst>
          </p:cNvPr>
          <p:cNvCxnSpPr>
            <a:cxnSpLocks/>
          </p:cNvCxnSpPr>
          <p:nvPr/>
        </p:nvCxnSpPr>
        <p:spPr>
          <a:xfrm>
            <a:off x="1813554" y="1929383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4D95F-1C87-3416-A9E4-F3DFF050934C}"/>
              </a:ext>
            </a:extLst>
          </p:cNvPr>
          <p:cNvCxnSpPr>
            <a:cxnSpLocks/>
          </p:cNvCxnSpPr>
          <p:nvPr/>
        </p:nvCxnSpPr>
        <p:spPr>
          <a:xfrm>
            <a:off x="1813554" y="1791635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41AB4A7-D61C-0A19-ECD2-4AE9607EC12C}"/>
              </a:ext>
            </a:extLst>
          </p:cNvPr>
          <p:cNvCxnSpPr>
            <a:cxnSpLocks/>
          </p:cNvCxnSpPr>
          <p:nvPr/>
        </p:nvCxnSpPr>
        <p:spPr>
          <a:xfrm>
            <a:off x="1813554" y="1653889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22910-73D7-6F5B-BAD3-A8D6A19A78C0}"/>
              </a:ext>
            </a:extLst>
          </p:cNvPr>
          <p:cNvCxnSpPr>
            <a:cxnSpLocks/>
          </p:cNvCxnSpPr>
          <p:nvPr/>
        </p:nvCxnSpPr>
        <p:spPr>
          <a:xfrm>
            <a:off x="1813554" y="1516143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DCE484F-0E62-C7A0-F866-F0EF2B42A0A9}"/>
              </a:ext>
            </a:extLst>
          </p:cNvPr>
          <p:cNvCxnSpPr>
            <a:cxnSpLocks/>
          </p:cNvCxnSpPr>
          <p:nvPr/>
        </p:nvCxnSpPr>
        <p:spPr>
          <a:xfrm>
            <a:off x="1813554" y="1378397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AD5463-DC3B-442D-14C4-2AA8E334E16F}"/>
              </a:ext>
            </a:extLst>
          </p:cNvPr>
          <p:cNvCxnSpPr>
            <a:cxnSpLocks/>
          </p:cNvCxnSpPr>
          <p:nvPr/>
        </p:nvCxnSpPr>
        <p:spPr>
          <a:xfrm>
            <a:off x="1813554" y="1240651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B6175EE-B5A9-D0BC-0CB4-B596FB298D92}"/>
              </a:ext>
            </a:extLst>
          </p:cNvPr>
          <p:cNvCxnSpPr>
            <a:cxnSpLocks/>
          </p:cNvCxnSpPr>
          <p:nvPr/>
        </p:nvCxnSpPr>
        <p:spPr>
          <a:xfrm>
            <a:off x="1813554" y="1102905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BA4E914-6829-ACE8-4E74-D5B078D8D114}"/>
              </a:ext>
            </a:extLst>
          </p:cNvPr>
          <p:cNvCxnSpPr>
            <a:cxnSpLocks/>
          </p:cNvCxnSpPr>
          <p:nvPr/>
        </p:nvCxnSpPr>
        <p:spPr>
          <a:xfrm>
            <a:off x="1813554" y="965159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EB4E055-4036-ACA9-4305-E03938F09C8D}"/>
              </a:ext>
            </a:extLst>
          </p:cNvPr>
          <p:cNvCxnSpPr>
            <a:cxnSpLocks/>
          </p:cNvCxnSpPr>
          <p:nvPr/>
        </p:nvCxnSpPr>
        <p:spPr>
          <a:xfrm>
            <a:off x="1813554" y="827413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0A32AE5-4779-F4FD-2E7D-974C2642E150}"/>
              </a:ext>
            </a:extLst>
          </p:cNvPr>
          <p:cNvCxnSpPr>
            <a:cxnSpLocks/>
          </p:cNvCxnSpPr>
          <p:nvPr/>
        </p:nvCxnSpPr>
        <p:spPr>
          <a:xfrm>
            <a:off x="1813554" y="689667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9883B22-1A9C-D57F-4227-ED7B3F8F9085}"/>
              </a:ext>
            </a:extLst>
          </p:cNvPr>
          <p:cNvCxnSpPr>
            <a:cxnSpLocks/>
          </p:cNvCxnSpPr>
          <p:nvPr/>
        </p:nvCxnSpPr>
        <p:spPr>
          <a:xfrm>
            <a:off x="1813554" y="551921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30CA195-8E05-10D3-1FF6-45E54F9526E7}"/>
              </a:ext>
            </a:extLst>
          </p:cNvPr>
          <p:cNvCxnSpPr>
            <a:cxnSpLocks/>
          </p:cNvCxnSpPr>
          <p:nvPr/>
        </p:nvCxnSpPr>
        <p:spPr>
          <a:xfrm>
            <a:off x="1813554" y="414175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358F2CC-60F2-DD09-6B6E-D894EA6F8471}"/>
              </a:ext>
            </a:extLst>
          </p:cNvPr>
          <p:cNvCxnSpPr>
            <a:cxnSpLocks/>
          </p:cNvCxnSpPr>
          <p:nvPr/>
        </p:nvCxnSpPr>
        <p:spPr>
          <a:xfrm>
            <a:off x="1813554" y="276429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D69D86-88E3-1527-A786-F1CDCBFA7C90}"/>
              </a:ext>
            </a:extLst>
          </p:cNvPr>
          <p:cNvCxnSpPr>
            <a:cxnSpLocks/>
          </p:cNvCxnSpPr>
          <p:nvPr/>
        </p:nvCxnSpPr>
        <p:spPr>
          <a:xfrm>
            <a:off x="1813554" y="138683"/>
            <a:ext cx="2819406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6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172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FINANCE</a:t>
            </a:r>
          </a:p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</a:p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READER</a:t>
            </a:r>
            <a:endParaRPr lang="ko-KR" altLang="en-US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446128-56D9-4FAC-B4F4-0F34FD884107}"/>
              </a:ext>
            </a:extLst>
          </p:cNvPr>
          <p:cNvSpPr/>
          <p:nvPr/>
        </p:nvSpPr>
        <p:spPr>
          <a:xfrm>
            <a:off x="911225" y="2900855"/>
            <a:ext cx="1831975" cy="33364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ED129D-3FF3-840B-774A-5034B5F42945}"/>
              </a:ext>
            </a:extLst>
          </p:cNvPr>
          <p:cNvSpPr/>
          <p:nvPr/>
        </p:nvSpPr>
        <p:spPr>
          <a:xfrm>
            <a:off x="2909774" y="2900855"/>
            <a:ext cx="8371001" cy="3336433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AC13E7-D363-FB56-1416-3A4756A0DCBF}"/>
              </a:ext>
            </a:extLst>
          </p:cNvPr>
          <p:cNvSpPr txBox="1"/>
          <p:nvPr/>
        </p:nvSpPr>
        <p:spPr>
          <a:xfrm rot="16200000">
            <a:off x="1145015" y="4144012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FINANCE.</a:t>
            </a:r>
            <a:endParaRPr lang="ko-KR" altLang="en-US" sz="44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5000A-B3D9-E3A5-833D-C6800F837525}"/>
              </a:ext>
            </a:extLst>
          </p:cNvPr>
          <p:cNvSpPr txBox="1"/>
          <p:nvPr/>
        </p:nvSpPr>
        <p:spPr>
          <a:xfrm>
            <a:off x="696792" y="4842512"/>
            <a:ext cx="14959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A.</a:t>
            </a:r>
            <a:endParaRPr lang="ko-KR" altLang="en-US" sz="96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D183C3-D152-967B-E08E-D4C5B3E9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24" y="3429000"/>
            <a:ext cx="4000500" cy="86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D135CF-7F18-649C-34C1-FA54DAA78316}"/>
              </a:ext>
            </a:extLst>
          </p:cNvPr>
          <p:cNvSpPr txBox="1"/>
          <p:nvPr/>
        </p:nvSpPr>
        <p:spPr>
          <a:xfrm>
            <a:off x="4742064" y="4515945"/>
            <a:ext cx="4756430" cy="1349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한국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미국 주식데이터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암호화폐 가격 등을 제공하는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Python API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패키지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https://</a:t>
            </a:r>
            <a:r>
              <a:rPr lang="en-US" altLang="ko-KR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github.com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</a:t>
            </a:r>
            <a:r>
              <a:rPr lang="en-US" altLang="ko-KR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FinanceData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</a:t>
            </a:r>
            <a:r>
              <a:rPr lang="en-US" altLang="ko-KR" sz="1400" dirty="0" err="1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FinanceDataReader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1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KODEX</a:t>
            </a:r>
          </a:p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200</a:t>
            </a:r>
            <a:endParaRPr lang="ko-KR" altLang="en-US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446128-56D9-4FAC-B4F4-0F34FD884107}"/>
              </a:ext>
            </a:extLst>
          </p:cNvPr>
          <p:cNvSpPr/>
          <p:nvPr/>
        </p:nvSpPr>
        <p:spPr>
          <a:xfrm>
            <a:off x="911225" y="2900855"/>
            <a:ext cx="1831975" cy="33364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ED129D-3FF3-840B-774A-5034B5F42945}"/>
              </a:ext>
            </a:extLst>
          </p:cNvPr>
          <p:cNvSpPr/>
          <p:nvPr/>
        </p:nvSpPr>
        <p:spPr>
          <a:xfrm>
            <a:off x="2909774" y="2900855"/>
            <a:ext cx="8371001" cy="3336433"/>
          </a:xfrm>
          <a:prstGeom prst="rect">
            <a:avLst/>
          </a:prstGeom>
          <a:solidFill>
            <a:srgbClr val="E2E2E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KODEX</a:t>
            </a:r>
            <a:r>
              <a:rPr lang="ko-KR" altLang="en-US" sz="2400" b="1" dirty="0">
                <a:solidFill>
                  <a:schemeClr val="tx1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200?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AC13E7-D363-FB56-1416-3A4756A0DCBF}"/>
              </a:ext>
            </a:extLst>
          </p:cNvPr>
          <p:cNvSpPr txBox="1"/>
          <p:nvPr/>
        </p:nvSpPr>
        <p:spPr>
          <a:xfrm rot="16200000">
            <a:off x="1871978" y="4144012"/>
            <a:ext cx="1406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ETF.</a:t>
            </a:r>
            <a:endParaRPr lang="ko-KR" altLang="en-US" sz="44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5000A-B3D9-E3A5-833D-C6800F837525}"/>
              </a:ext>
            </a:extLst>
          </p:cNvPr>
          <p:cNvSpPr txBox="1"/>
          <p:nvPr/>
        </p:nvSpPr>
        <p:spPr>
          <a:xfrm>
            <a:off x="728050" y="4842512"/>
            <a:ext cx="1433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B.</a:t>
            </a:r>
            <a:endParaRPr lang="ko-KR" altLang="en-US" sz="96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3D6DA9-A0B6-8CF8-0D5A-00A40ED45165}"/>
              </a:ext>
            </a:extLst>
          </p:cNvPr>
          <p:cNvSpPr txBox="1"/>
          <p:nvPr/>
        </p:nvSpPr>
        <p:spPr>
          <a:xfrm>
            <a:off x="4762347" y="4692714"/>
            <a:ext cx="4567276" cy="1025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초보자도 할 수 있음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–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도메인이 없는 사람에게 적절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자산규모가 큼 </a:t>
            </a:r>
            <a:r>
              <a:rPr lang="en-US" altLang="ko-KR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오로지 숫자로 판단하기 용이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1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우리나라를 대표하는 주식들로 구성</a:t>
            </a:r>
            <a:endParaRPr lang="en-US" altLang="ko-KR" sz="1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BA571-243E-C643-9CAD-25FD57C0271D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69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A88212-3BC8-2AFF-D947-61BFA0EFAAE0}"/>
              </a:ext>
            </a:extLst>
          </p:cNvPr>
          <p:cNvSpPr/>
          <p:nvPr/>
        </p:nvSpPr>
        <p:spPr>
          <a:xfrm>
            <a:off x="876000" y="3260021"/>
            <a:ext cx="10440000" cy="3240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76000" y="2692340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1522312" y="2198172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rgbClr val="F9F9F9">
                      <a:alpha val="0"/>
                    </a:srgbClr>
                  </a:solidFill>
                </a:ln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FF5A2-7B31-6073-9639-14F1C74C2D2A}"/>
              </a:ext>
            </a:extLst>
          </p:cNvPr>
          <p:cNvSpPr txBox="1"/>
          <p:nvPr/>
        </p:nvSpPr>
        <p:spPr>
          <a:xfrm>
            <a:off x="1326465" y="3565189"/>
            <a:ext cx="299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AI, ML, DL.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CE68-6C88-9414-694A-30574B0F83B4}"/>
              </a:ext>
            </a:extLst>
          </p:cNvPr>
          <p:cNvSpPr txBox="1"/>
          <p:nvPr/>
        </p:nvSpPr>
        <p:spPr>
          <a:xfrm>
            <a:off x="1326465" y="4267897"/>
            <a:ext cx="5296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NEURAL NETWORK.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328AE-FE0C-53CE-168B-3182EC9D761A}"/>
              </a:ext>
            </a:extLst>
          </p:cNvPr>
          <p:cNvSpPr txBox="1"/>
          <p:nvPr/>
        </p:nvSpPr>
        <p:spPr>
          <a:xfrm>
            <a:off x="1326465" y="4970605"/>
            <a:ext cx="6502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DEEP LEARNING MODEL.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2987F-DBF7-0176-12E0-73E066DF4DA1}"/>
              </a:ext>
            </a:extLst>
          </p:cNvPr>
          <p:cNvSpPr txBox="1"/>
          <p:nvPr/>
        </p:nvSpPr>
        <p:spPr>
          <a:xfrm>
            <a:off x="1326465" y="5668135"/>
            <a:ext cx="402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TIME</a:t>
            </a:r>
            <a:r>
              <a:rPr lang="ko-KR" altLang="en-US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-</a:t>
            </a:r>
            <a:r>
              <a:rPr lang="ko-KR" altLang="en-US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4000" i="1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F9F9F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SERIES.</a:t>
            </a:r>
            <a:endParaRPr lang="ko-KR" altLang="en-US" sz="4000" i="1" dirty="0">
              <a:ln>
                <a:solidFill>
                  <a:srgbClr val="F9F9F9">
                    <a:alpha val="0"/>
                  </a:srgbClr>
                </a:solidFill>
              </a:ln>
              <a:solidFill>
                <a:srgbClr val="F9F9F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94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6F429-D722-89AE-2CE5-CE7D49F1E486}"/>
              </a:ext>
            </a:extLst>
          </p:cNvPr>
          <p:cNvSpPr txBox="1"/>
          <p:nvPr/>
        </p:nvSpPr>
        <p:spPr>
          <a:xfrm>
            <a:off x="808253" y="56201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02.</a:t>
            </a:r>
            <a:endParaRPr lang="ko-KR" altLang="en-US" sz="2400" dirty="0">
              <a:ln>
                <a:solidFill>
                  <a:srgbClr val="F9F9F9">
                    <a:alpha val="0"/>
                  </a:srgbClr>
                </a:solidFill>
              </a:ln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047F6-87D6-AC97-B6B4-E6F1ABBD1FEC}"/>
              </a:ext>
            </a:extLst>
          </p:cNvPr>
          <p:cNvSpPr txBox="1"/>
          <p:nvPr/>
        </p:nvSpPr>
        <p:spPr>
          <a:xfrm>
            <a:off x="807118" y="1331649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F9F9F9">
                      <a:alpha val="0"/>
                    </a:srgb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AI, ML, DL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396A6-CBB0-229A-90DE-E030140AB4BF}"/>
              </a:ext>
            </a:extLst>
          </p:cNvPr>
          <p:cNvSpPr txBox="1"/>
          <p:nvPr/>
        </p:nvSpPr>
        <p:spPr>
          <a:xfrm>
            <a:off x="2803558" y="562015"/>
            <a:ext cx="4504759" cy="1046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"Artificial intelligence could be the greatest event in human history, </a:t>
            </a: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or the worst. </a:t>
            </a:r>
          </a:p>
          <a:p>
            <a:pPr>
              <a:lnSpc>
                <a:spcPct val="120000"/>
              </a:lnSpc>
            </a:pPr>
            <a:endParaRPr lang="en" altLang="ko-Kore-KR" sz="1050" dirty="0">
              <a:solidFill>
                <a:srgbClr val="0D0D0D"/>
              </a:solidFill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" altLang="ko-Kore-KR" sz="1050" u="none" strike="noStrike" dirty="0">
                <a:solidFill>
                  <a:srgbClr val="0D0D0D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If we are not prepared, it could be the worst.”</a:t>
            </a:r>
          </a:p>
          <a:p>
            <a:pPr>
              <a:lnSpc>
                <a:spcPct val="120000"/>
              </a:lnSpc>
            </a:pPr>
            <a:r>
              <a:rPr lang="en-US" altLang="ko-KR" sz="1050" dirty="0">
                <a:ln>
                  <a:solidFill>
                    <a:srgbClr val="F9F9F9">
                      <a:alpha val="0"/>
                    </a:srgbClr>
                  </a:solidFill>
                </a:ln>
                <a:solidFill>
                  <a:srgbClr val="0D0D0D"/>
                </a:solidFill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By </a:t>
            </a:r>
            <a:r>
              <a:rPr lang="en" altLang="ko-Kore-KR" sz="1050" u="none" strike="noStrike" dirty="0">
                <a:solidFill>
                  <a:srgbClr val="212529"/>
                </a:solidFill>
                <a:effectLst/>
                <a:latin typeface="S-Core Dream 1 Thin" panose="020B0503030302020204" pitchFamily="34" charset="-127"/>
                <a:ea typeface="S-Core Dream 1 Thin" panose="020B0503030302020204" pitchFamily="34" charset="-127"/>
              </a:rPr>
              <a:t>Stephen William Hawking</a:t>
            </a:r>
            <a:endParaRPr lang="en-US" altLang="ko-KR" sz="1050" dirty="0">
              <a:ln>
                <a:solidFill>
                  <a:srgbClr val="F9F9F9">
                    <a:alpha val="0"/>
                  </a:srgbClr>
                </a:solidFill>
              </a:ln>
              <a:latin typeface="S-Core Dream 1 Thin" panose="020B0503030302020204" pitchFamily="34" charset="-127"/>
              <a:ea typeface="S-Core Dream 1 Thin" panose="020B05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34831A-7368-6B9A-D67B-3A3F9BD489BB}"/>
              </a:ext>
            </a:extLst>
          </p:cNvPr>
          <p:cNvSpPr/>
          <p:nvPr/>
        </p:nvSpPr>
        <p:spPr>
          <a:xfrm>
            <a:off x="1525424" y="2186607"/>
            <a:ext cx="4320000" cy="4320000"/>
          </a:xfrm>
          <a:prstGeom prst="ellipse">
            <a:avLst/>
          </a:prstGeom>
          <a:solidFill>
            <a:srgbClr val="E2E2E2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AI</a:t>
            </a:r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endParaRPr kumimoji="1" lang="en-US" altLang="ko-Kore-KR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FD3740-BB5D-EBBC-D8D3-24DFBADF08BA}"/>
              </a:ext>
            </a:extLst>
          </p:cNvPr>
          <p:cNvSpPr/>
          <p:nvPr/>
        </p:nvSpPr>
        <p:spPr>
          <a:xfrm>
            <a:off x="2258676" y="3617631"/>
            <a:ext cx="2880000" cy="2880000"/>
          </a:xfrm>
          <a:prstGeom prst="ellipse">
            <a:avLst/>
          </a:prstGeom>
          <a:solidFill>
            <a:srgbClr val="D1D1D1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ML</a:t>
            </a:r>
          </a:p>
          <a:p>
            <a:pPr algn="ctr"/>
            <a:endParaRPr kumimoji="1" lang="en-US" altLang="ko-Kore-KR" sz="3000" b="1" dirty="0"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  <a:p>
            <a:pPr algn="ctr"/>
            <a:endParaRPr kumimoji="1" lang="en-US" altLang="ko-Kore-KR" sz="3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endParaRPr kumimoji="1" lang="en-US" altLang="ko-Kore-KR" sz="30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A766E4-9BE5-03E9-E349-3EF7713F9F2E}"/>
              </a:ext>
            </a:extLst>
          </p:cNvPr>
          <p:cNvSpPr/>
          <p:nvPr/>
        </p:nvSpPr>
        <p:spPr>
          <a:xfrm>
            <a:off x="2965424" y="4819301"/>
            <a:ext cx="1440000" cy="1440000"/>
          </a:xfrm>
          <a:prstGeom prst="ellipse">
            <a:avLst/>
          </a:prstGeom>
          <a:solidFill>
            <a:srgbClr val="ADADAD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DL</a:t>
            </a:r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741AEDA9-EF5C-B872-9378-527A9E7D84C9}"/>
              </a:ext>
            </a:extLst>
          </p:cNvPr>
          <p:cNvCxnSpPr>
            <a:cxnSpLocks/>
          </p:cNvCxnSpPr>
          <p:nvPr/>
        </p:nvCxnSpPr>
        <p:spPr>
          <a:xfrm>
            <a:off x="3975652" y="2981739"/>
            <a:ext cx="6414052" cy="236809"/>
          </a:xfrm>
          <a:prstGeom prst="bentConnector3">
            <a:avLst>
              <a:gd name="adj1" fmla="val 4318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2CAFC5-F41D-DC19-5FA0-35E788638774}"/>
              </a:ext>
            </a:extLst>
          </p:cNvPr>
          <p:cNvSpPr txBox="1"/>
          <p:nvPr/>
        </p:nvSpPr>
        <p:spPr>
          <a:xfrm>
            <a:off x="6718854" y="2849216"/>
            <a:ext cx="367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인공지능</a:t>
            </a:r>
            <a:r>
              <a:rPr kumimoji="1"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(Artificial Intelligence)</a:t>
            </a:r>
            <a:endParaRPr kumimoji="1" lang="ko-Kore-KR" alt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52B5720E-FF8F-7DAF-C358-282A54E6D73A}"/>
              </a:ext>
            </a:extLst>
          </p:cNvPr>
          <p:cNvCxnSpPr>
            <a:cxnSpLocks/>
          </p:cNvCxnSpPr>
          <p:nvPr/>
        </p:nvCxnSpPr>
        <p:spPr>
          <a:xfrm>
            <a:off x="3975652" y="4314474"/>
            <a:ext cx="6414052" cy="236809"/>
          </a:xfrm>
          <a:prstGeom prst="bentConnector3">
            <a:avLst>
              <a:gd name="adj1" fmla="val 4318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EEB8D2B-FEDE-D817-FD88-4F9871FF3573}"/>
              </a:ext>
            </a:extLst>
          </p:cNvPr>
          <p:cNvSpPr txBox="1"/>
          <p:nvPr/>
        </p:nvSpPr>
        <p:spPr>
          <a:xfrm>
            <a:off x="6718854" y="4181951"/>
            <a:ext cx="367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머신 러닝</a:t>
            </a:r>
            <a:r>
              <a:rPr kumimoji="1"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(Machine Learning)</a:t>
            </a:r>
            <a:endParaRPr kumimoji="1" lang="ko-Kore-KR" alt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BC5E3B2B-6483-292A-14A4-9374BCC59766}"/>
              </a:ext>
            </a:extLst>
          </p:cNvPr>
          <p:cNvCxnSpPr>
            <a:cxnSpLocks/>
          </p:cNvCxnSpPr>
          <p:nvPr/>
        </p:nvCxnSpPr>
        <p:spPr>
          <a:xfrm>
            <a:off x="3975652" y="5511440"/>
            <a:ext cx="6414052" cy="236809"/>
          </a:xfrm>
          <a:prstGeom prst="bentConnector3">
            <a:avLst>
              <a:gd name="adj1" fmla="val 43182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5B7198-8530-4384-FA8C-03CE5FBB7F9E}"/>
              </a:ext>
            </a:extLst>
          </p:cNvPr>
          <p:cNvSpPr txBox="1"/>
          <p:nvPr/>
        </p:nvSpPr>
        <p:spPr>
          <a:xfrm>
            <a:off x="6718854" y="5378917"/>
            <a:ext cx="367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딥러닝</a:t>
            </a:r>
            <a:r>
              <a:rPr kumimoji="1"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(Deep Leaning)</a:t>
            </a:r>
            <a:endParaRPr kumimoji="1" lang="ko-Kore-KR" alt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3B8482-897C-3033-1EF4-D26CA57CC02F}"/>
              </a:ext>
            </a:extLst>
          </p:cNvPr>
          <p:cNvSpPr txBox="1"/>
          <p:nvPr/>
        </p:nvSpPr>
        <p:spPr>
          <a:xfrm>
            <a:off x="7758856" y="3294506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dirty="0">
                <a:latin typeface="S-Core Dream 2 ExtraLight" panose="020B0503030302020204" pitchFamily="34" charset="-127"/>
                <a:ea typeface="S-Core Dream 2 ExtraLight" panose="020B0503030302020204" pitchFamily="34" charset="-127"/>
              </a:rPr>
              <a:t>사람이 해야 할 지능적인 일을</a:t>
            </a:r>
            <a:endParaRPr kumimoji="1" lang="en-US" altLang="ko-KR" sz="1400" dirty="0">
              <a:latin typeface="S-Core Dream 2 ExtraLight" panose="020B0503030302020204" pitchFamily="34" charset="-127"/>
              <a:ea typeface="S-Core Dream 2 ExtraLight" panose="020B0503030302020204" pitchFamily="34" charset="-127"/>
            </a:endParaRPr>
          </a:p>
          <a:p>
            <a:pPr algn="r"/>
            <a:r>
              <a:rPr kumimoji="1" lang="ko-KR" altLang="en-US" sz="1400" dirty="0">
                <a:latin typeface="S-Core Dream 2 ExtraLight" panose="020B0503030302020204" pitchFamily="34" charset="-127"/>
                <a:ea typeface="S-Core Dream 2 ExtraLight" panose="020B0503030302020204" pitchFamily="34" charset="-127"/>
              </a:rPr>
              <a:t>기계가 대신해주는 모든 자동화</a:t>
            </a:r>
            <a:endParaRPr kumimoji="1" lang="ko-Kore-KR" altLang="en-US" sz="1400" dirty="0">
              <a:latin typeface="S-Core Dream 2 ExtraLight" panose="020B0503030302020204" pitchFamily="34" charset="-127"/>
              <a:ea typeface="S-Core Dream 2 ExtraLight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2872B6-AE93-E6D7-8623-1F28D4318AFE}"/>
              </a:ext>
            </a:extLst>
          </p:cNvPr>
          <p:cNvSpPr txBox="1"/>
          <p:nvPr/>
        </p:nvSpPr>
        <p:spPr>
          <a:xfrm>
            <a:off x="7354899" y="4623816"/>
            <a:ext cx="30348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dirty="0">
                <a:latin typeface="S-Core Dream 2 ExtraLight" panose="020B0503030302020204" pitchFamily="34" charset="-127"/>
                <a:ea typeface="S-Core Dream 2 ExtraLight" panose="020B0503030302020204" pitchFamily="34" charset="-127"/>
              </a:rPr>
              <a:t>데이터로부터 의사결정을</a:t>
            </a:r>
            <a:endParaRPr kumimoji="1" lang="en-US" altLang="ko-KR" sz="1400" dirty="0">
              <a:latin typeface="S-Core Dream 2 ExtraLight" panose="020B0503030302020204" pitchFamily="34" charset="-127"/>
              <a:ea typeface="S-Core Dream 2 ExtraLight" panose="020B0503030302020204" pitchFamily="34" charset="-127"/>
            </a:endParaRPr>
          </a:p>
          <a:p>
            <a:pPr algn="r"/>
            <a:r>
              <a:rPr kumimoji="1" lang="ko-KR" altLang="en-US" sz="1400" dirty="0">
                <a:latin typeface="S-Core Dream 2 ExtraLight" panose="020B0503030302020204" pitchFamily="34" charset="-127"/>
                <a:ea typeface="S-Core Dream 2 ExtraLight" panose="020B0503030302020204" pitchFamily="34" charset="-127"/>
              </a:rPr>
              <a:t>기계 스스로 학습</a:t>
            </a:r>
            <a:endParaRPr kumimoji="1" lang="en-US" altLang="ko-KR" sz="1400" dirty="0">
              <a:latin typeface="S-Core Dream 2 ExtraLight" panose="020B0503030302020204" pitchFamily="34" charset="-127"/>
              <a:ea typeface="S-Core Dream 2 ExtraLight" panose="020B0503030302020204" pitchFamily="34" charset="-127"/>
            </a:endParaRPr>
          </a:p>
          <a:p>
            <a:pPr algn="r"/>
            <a:r>
              <a:rPr kumimoji="1" lang="ko-KR" altLang="en-US" sz="1400" dirty="0">
                <a:latin typeface="S-Core Dream 2 ExtraLight" panose="020B0503030302020204" pitchFamily="34" charset="-127"/>
                <a:ea typeface="S-Core Dream 2 ExtraLight" panose="020B0503030302020204" pitchFamily="34" charset="-127"/>
              </a:rPr>
              <a:t>데이터와 해답을 가지고 규칙을 도출</a:t>
            </a:r>
            <a:endParaRPr kumimoji="1" lang="ko-Kore-KR" altLang="en-US" sz="1400" dirty="0">
              <a:latin typeface="S-Core Dream 2 ExtraLight" panose="020B0503030302020204" pitchFamily="34" charset="-127"/>
              <a:ea typeface="S-Core Dream 2 ExtraLight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CC44F9-1539-8235-B03A-6A288EDE6BD3}"/>
              </a:ext>
            </a:extLst>
          </p:cNvPr>
          <p:cNvSpPr txBox="1"/>
          <p:nvPr/>
        </p:nvSpPr>
        <p:spPr>
          <a:xfrm>
            <a:off x="7531229" y="5834861"/>
            <a:ext cx="28584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dirty="0">
                <a:latin typeface="S-Core Dream 2 ExtraLight" panose="020B0503030302020204" pitchFamily="34" charset="-127"/>
                <a:ea typeface="S-Core Dream 2 ExtraLight" panose="020B0503030302020204" pitchFamily="34" charset="-127"/>
              </a:rPr>
              <a:t>인공 신경망 모델의 일종</a:t>
            </a:r>
            <a:endParaRPr kumimoji="1" lang="en-US" altLang="ko-KR" sz="1400" dirty="0">
              <a:latin typeface="S-Core Dream 2 ExtraLight" panose="020B0503030302020204" pitchFamily="34" charset="-127"/>
              <a:ea typeface="S-Core Dream 2 ExtraLight" panose="020B0503030302020204" pitchFamily="34" charset="-127"/>
            </a:endParaRPr>
          </a:p>
          <a:p>
            <a:pPr algn="r"/>
            <a:r>
              <a:rPr kumimoji="1" lang="ko-KR" altLang="en-US" sz="1400" dirty="0">
                <a:latin typeface="S-Core Dream 2 ExtraLight" panose="020B0503030302020204" pitchFamily="34" charset="-127"/>
                <a:ea typeface="S-Core Dream 2 ExtraLight" panose="020B0503030302020204" pitchFamily="34" charset="-127"/>
              </a:rPr>
              <a:t>데이터의 특징 추출부터 판단까지 </a:t>
            </a:r>
            <a:endParaRPr kumimoji="1" lang="en-US" altLang="ko-KR" sz="1400" dirty="0">
              <a:latin typeface="S-Core Dream 2 ExtraLight" panose="020B0503030302020204" pitchFamily="34" charset="-127"/>
              <a:ea typeface="S-Core Dream 2 ExtraLight" panose="020B0503030302020204" pitchFamily="34" charset="-127"/>
            </a:endParaRPr>
          </a:p>
          <a:p>
            <a:pPr algn="r"/>
            <a:r>
              <a:rPr kumimoji="1" lang="ko-KR" altLang="en-US" sz="1400" dirty="0">
                <a:latin typeface="S-Core Dream 2 ExtraLight" panose="020B0503030302020204" pitchFamily="34" charset="-127"/>
                <a:ea typeface="S-Core Dream 2 ExtraLight" panose="020B0503030302020204" pitchFamily="34" charset="-127"/>
              </a:rPr>
              <a:t>기계가 한번에 수행</a:t>
            </a:r>
            <a:endParaRPr kumimoji="1" lang="ko-Kore-KR" altLang="en-US" sz="1400" dirty="0">
              <a:latin typeface="S-Core Dream 2 ExtraLight" panose="020B0503030302020204" pitchFamily="34" charset="-127"/>
              <a:ea typeface="S-Core Dream 2 Extra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084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2272</Words>
  <Application>Microsoft Macintosh PowerPoint</Application>
  <PresentationFormat>와이드스크린</PresentationFormat>
  <Paragraphs>516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7" baseType="lpstr">
      <vt:lpstr>S-Core Dream 8 Heavy</vt:lpstr>
      <vt:lpstr>에스코어 드림 2 ExtraLight</vt:lpstr>
      <vt:lpstr>S-Core Dream 9 Black</vt:lpstr>
      <vt:lpstr>맑은 고딕</vt:lpstr>
      <vt:lpstr>S-Core Dream 1 Thin</vt:lpstr>
      <vt:lpstr>에스코어 드림 9 Black</vt:lpstr>
      <vt:lpstr>Arial</vt:lpstr>
      <vt:lpstr>S-Core Dream 2 ExtraLight</vt:lpstr>
      <vt:lpstr>에스코어 드림 4 Regular</vt:lpstr>
      <vt:lpstr>S-Core Dream 5 Medium</vt:lpstr>
      <vt:lpstr>S-Core Dream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강태영</cp:lastModifiedBy>
  <cp:revision>20</cp:revision>
  <dcterms:created xsi:type="dcterms:W3CDTF">2022-05-10T02:45:21Z</dcterms:created>
  <dcterms:modified xsi:type="dcterms:W3CDTF">2024-05-07T00:17:19Z</dcterms:modified>
</cp:coreProperties>
</file>